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sldIdLst>
    <p:sldId id="261" r:id="rId5"/>
    <p:sldId id="265" r:id="rId6"/>
    <p:sldId id="257" r:id="rId7"/>
    <p:sldId id="266" r:id="rId8"/>
    <p:sldId id="267" r:id="rId9"/>
    <p:sldId id="26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1"/>
    <a:srgbClr val="5B9BD5"/>
    <a:srgbClr val="346EF6"/>
    <a:srgbClr val="25BDB4"/>
    <a:srgbClr val="9CC849"/>
    <a:srgbClr val="C15689"/>
    <a:srgbClr val="E997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3922" autoAdjust="0"/>
  </p:normalViewPr>
  <p:slideViewPr>
    <p:cSldViewPr snapToGrid="0">
      <p:cViewPr varScale="1">
        <p:scale>
          <a:sx n="112" d="100"/>
          <a:sy n="112" d="100"/>
        </p:scale>
        <p:origin x="906" y="2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C5BAD3-8CB2-47DD-BC75-69F582CF94C9}" type="datetimeFigureOut">
              <a:rPr lang="en-GB" smtClean="0"/>
              <a:t>19/01/2024</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856838-8D15-46DB-8D08-F4E68B5E0E31}" type="slidenum">
              <a:rPr lang="en-GB" smtClean="0"/>
              <a:t>‹#›</a:t>
            </a:fld>
            <a:endParaRPr lang="en-GB"/>
          </a:p>
        </p:txBody>
      </p:sp>
    </p:spTree>
    <p:extLst>
      <p:ext uri="{BB962C8B-B14F-4D97-AF65-F5344CB8AC3E}">
        <p14:creationId xmlns:p14="http://schemas.microsoft.com/office/powerpoint/2010/main" val="963348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595F9-A7E5-0363-A7A8-35D035058B4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50F358E-DACC-7900-78F3-C165508B0F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4E4A3B5F-5F16-656B-15BA-93F1BD3BCB0A}"/>
              </a:ext>
            </a:extLst>
          </p:cNvPr>
          <p:cNvSpPr>
            <a:spLocks noGrp="1"/>
          </p:cNvSpPr>
          <p:nvPr>
            <p:ph type="dt" sz="half" idx="10"/>
          </p:nvPr>
        </p:nvSpPr>
        <p:spPr/>
        <p:txBody>
          <a:bodyPr/>
          <a:lstStyle/>
          <a:p>
            <a:fld id="{643443DE-1374-45C9-9FCC-7354D88A2D7E}" type="datetimeFigureOut">
              <a:rPr lang="en-GB" smtClean="0"/>
              <a:t>19/01/2024</a:t>
            </a:fld>
            <a:endParaRPr lang="en-GB"/>
          </a:p>
        </p:txBody>
      </p:sp>
      <p:sp>
        <p:nvSpPr>
          <p:cNvPr id="5" name="Footer Placeholder 4">
            <a:extLst>
              <a:ext uri="{FF2B5EF4-FFF2-40B4-BE49-F238E27FC236}">
                <a16:creationId xmlns:a16="http://schemas.microsoft.com/office/drawing/2014/main" id="{B653B3A7-950A-5CE2-F041-81F63FF050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5E0ACA0-55DF-F45A-8EAB-0D3F65C908DC}"/>
              </a:ext>
            </a:extLst>
          </p:cNvPr>
          <p:cNvSpPr>
            <a:spLocks noGrp="1"/>
          </p:cNvSpPr>
          <p:nvPr>
            <p:ph type="sldNum" sz="quarter" idx="12"/>
          </p:nvPr>
        </p:nvSpPr>
        <p:spPr/>
        <p:txBody>
          <a:bodyPr/>
          <a:lstStyle/>
          <a:p>
            <a:fld id="{B9786C73-D4FC-4EE9-B2FA-B58F4EDE00E1}" type="slidenum">
              <a:rPr lang="en-GB" smtClean="0"/>
              <a:t>‹#›</a:t>
            </a:fld>
            <a:endParaRPr lang="en-GB"/>
          </a:p>
        </p:txBody>
      </p:sp>
    </p:spTree>
    <p:extLst>
      <p:ext uri="{BB962C8B-B14F-4D97-AF65-F5344CB8AC3E}">
        <p14:creationId xmlns:p14="http://schemas.microsoft.com/office/powerpoint/2010/main" val="1540393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7500A-595F-B424-9233-6A3A9EBA8185}"/>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5030E7E-FE18-8385-2874-18A3767C723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D42C606-6D38-77F0-9061-2643FCBFE808}"/>
              </a:ext>
            </a:extLst>
          </p:cNvPr>
          <p:cNvSpPr>
            <a:spLocks noGrp="1"/>
          </p:cNvSpPr>
          <p:nvPr>
            <p:ph type="dt" sz="half" idx="10"/>
          </p:nvPr>
        </p:nvSpPr>
        <p:spPr/>
        <p:txBody>
          <a:bodyPr/>
          <a:lstStyle/>
          <a:p>
            <a:fld id="{643443DE-1374-45C9-9FCC-7354D88A2D7E}" type="datetimeFigureOut">
              <a:rPr lang="en-GB" smtClean="0"/>
              <a:t>19/01/2024</a:t>
            </a:fld>
            <a:endParaRPr lang="en-GB"/>
          </a:p>
        </p:txBody>
      </p:sp>
      <p:sp>
        <p:nvSpPr>
          <p:cNvPr id="5" name="Footer Placeholder 4">
            <a:extLst>
              <a:ext uri="{FF2B5EF4-FFF2-40B4-BE49-F238E27FC236}">
                <a16:creationId xmlns:a16="http://schemas.microsoft.com/office/drawing/2014/main" id="{00A0551B-2961-D1CE-29E8-A7D56D378B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916D34-C9AD-ADD2-5F02-DB3ECC6D7BEA}"/>
              </a:ext>
            </a:extLst>
          </p:cNvPr>
          <p:cNvSpPr>
            <a:spLocks noGrp="1"/>
          </p:cNvSpPr>
          <p:nvPr>
            <p:ph type="sldNum" sz="quarter" idx="12"/>
          </p:nvPr>
        </p:nvSpPr>
        <p:spPr/>
        <p:txBody>
          <a:bodyPr/>
          <a:lstStyle/>
          <a:p>
            <a:fld id="{B9786C73-D4FC-4EE9-B2FA-B58F4EDE00E1}" type="slidenum">
              <a:rPr lang="en-GB" smtClean="0"/>
              <a:t>‹#›</a:t>
            </a:fld>
            <a:endParaRPr lang="en-GB"/>
          </a:p>
        </p:txBody>
      </p:sp>
    </p:spTree>
    <p:extLst>
      <p:ext uri="{BB962C8B-B14F-4D97-AF65-F5344CB8AC3E}">
        <p14:creationId xmlns:p14="http://schemas.microsoft.com/office/powerpoint/2010/main" val="29446695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0EC505-348F-E476-A646-ADBF0B5C555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E1C5153-3591-6EDC-4E60-4E1BFDF734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BCB0F7A-0E90-9A14-2F8C-A4E3BE445273}"/>
              </a:ext>
            </a:extLst>
          </p:cNvPr>
          <p:cNvSpPr>
            <a:spLocks noGrp="1"/>
          </p:cNvSpPr>
          <p:nvPr>
            <p:ph type="dt" sz="half" idx="10"/>
          </p:nvPr>
        </p:nvSpPr>
        <p:spPr/>
        <p:txBody>
          <a:bodyPr/>
          <a:lstStyle/>
          <a:p>
            <a:fld id="{643443DE-1374-45C9-9FCC-7354D88A2D7E}" type="datetimeFigureOut">
              <a:rPr lang="en-GB" smtClean="0"/>
              <a:t>19/01/2024</a:t>
            </a:fld>
            <a:endParaRPr lang="en-GB"/>
          </a:p>
        </p:txBody>
      </p:sp>
      <p:sp>
        <p:nvSpPr>
          <p:cNvPr id="5" name="Footer Placeholder 4">
            <a:extLst>
              <a:ext uri="{FF2B5EF4-FFF2-40B4-BE49-F238E27FC236}">
                <a16:creationId xmlns:a16="http://schemas.microsoft.com/office/drawing/2014/main" id="{E1D2EFD5-949D-A7B3-C088-BF5B7EF84E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EEBBEF-7DCF-E772-6358-D1843AD8B616}"/>
              </a:ext>
            </a:extLst>
          </p:cNvPr>
          <p:cNvSpPr>
            <a:spLocks noGrp="1"/>
          </p:cNvSpPr>
          <p:nvPr>
            <p:ph type="sldNum" sz="quarter" idx="12"/>
          </p:nvPr>
        </p:nvSpPr>
        <p:spPr/>
        <p:txBody>
          <a:bodyPr/>
          <a:lstStyle/>
          <a:p>
            <a:fld id="{B9786C73-D4FC-4EE9-B2FA-B58F4EDE00E1}" type="slidenum">
              <a:rPr lang="en-GB" smtClean="0"/>
              <a:t>‹#›</a:t>
            </a:fld>
            <a:endParaRPr lang="en-GB"/>
          </a:p>
        </p:txBody>
      </p:sp>
    </p:spTree>
    <p:extLst>
      <p:ext uri="{BB962C8B-B14F-4D97-AF65-F5344CB8AC3E}">
        <p14:creationId xmlns:p14="http://schemas.microsoft.com/office/powerpoint/2010/main" val="3001958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E5BC0-B145-492C-45CD-CE0B5CBD685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8680F81-6986-8641-6A5C-6173EB0A721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1144DEF-E300-F4AE-0156-6D9B7599EE66}"/>
              </a:ext>
            </a:extLst>
          </p:cNvPr>
          <p:cNvSpPr>
            <a:spLocks noGrp="1"/>
          </p:cNvSpPr>
          <p:nvPr>
            <p:ph type="dt" sz="half" idx="10"/>
          </p:nvPr>
        </p:nvSpPr>
        <p:spPr/>
        <p:txBody>
          <a:bodyPr/>
          <a:lstStyle/>
          <a:p>
            <a:fld id="{643443DE-1374-45C9-9FCC-7354D88A2D7E}" type="datetimeFigureOut">
              <a:rPr lang="en-GB" smtClean="0"/>
              <a:t>19/01/2024</a:t>
            </a:fld>
            <a:endParaRPr lang="en-GB"/>
          </a:p>
        </p:txBody>
      </p:sp>
      <p:sp>
        <p:nvSpPr>
          <p:cNvPr id="5" name="Footer Placeholder 4">
            <a:extLst>
              <a:ext uri="{FF2B5EF4-FFF2-40B4-BE49-F238E27FC236}">
                <a16:creationId xmlns:a16="http://schemas.microsoft.com/office/drawing/2014/main" id="{49714BEA-639A-9EE3-6C97-2554A0AE76F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D2B9E6A-0579-D488-3EFC-70BC6E7B3535}"/>
              </a:ext>
            </a:extLst>
          </p:cNvPr>
          <p:cNvSpPr>
            <a:spLocks noGrp="1"/>
          </p:cNvSpPr>
          <p:nvPr>
            <p:ph type="sldNum" sz="quarter" idx="12"/>
          </p:nvPr>
        </p:nvSpPr>
        <p:spPr/>
        <p:txBody>
          <a:bodyPr/>
          <a:lstStyle/>
          <a:p>
            <a:fld id="{B9786C73-D4FC-4EE9-B2FA-B58F4EDE00E1}" type="slidenum">
              <a:rPr lang="en-GB" smtClean="0"/>
              <a:t>‹#›</a:t>
            </a:fld>
            <a:endParaRPr lang="en-GB"/>
          </a:p>
        </p:txBody>
      </p:sp>
    </p:spTree>
    <p:extLst>
      <p:ext uri="{BB962C8B-B14F-4D97-AF65-F5344CB8AC3E}">
        <p14:creationId xmlns:p14="http://schemas.microsoft.com/office/powerpoint/2010/main" val="525213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EA8102-77B5-7142-313F-2C36DC95442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08FB18D-5828-0E40-AF56-E6E3A01228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A08C109-9D45-3141-FE04-5BC4652C7D05}"/>
              </a:ext>
            </a:extLst>
          </p:cNvPr>
          <p:cNvSpPr>
            <a:spLocks noGrp="1"/>
          </p:cNvSpPr>
          <p:nvPr>
            <p:ph type="dt" sz="half" idx="10"/>
          </p:nvPr>
        </p:nvSpPr>
        <p:spPr/>
        <p:txBody>
          <a:bodyPr/>
          <a:lstStyle/>
          <a:p>
            <a:fld id="{643443DE-1374-45C9-9FCC-7354D88A2D7E}" type="datetimeFigureOut">
              <a:rPr lang="en-GB" smtClean="0"/>
              <a:t>19/01/2024</a:t>
            </a:fld>
            <a:endParaRPr lang="en-GB"/>
          </a:p>
        </p:txBody>
      </p:sp>
      <p:sp>
        <p:nvSpPr>
          <p:cNvPr id="5" name="Footer Placeholder 4">
            <a:extLst>
              <a:ext uri="{FF2B5EF4-FFF2-40B4-BE49-F238E27FC236}">
                <a16:creationId xmlns:a16="http://schemas.microsoft.com/office/drawing/2014/main" id="{EE292E76-4C91-C0A7-F107-05EDF4B9DF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87E102F-A260-BD06-D447-956EE8A8F1BD}"/>
              </a:ext>
            </a:extLst>
          </p:cNvPr>
          <p:cNvSpPr>
            <a:spLocks noGrp="1"/>
          </p:cNvSpPr>
          <p:nvPr>
            <p:ph type="sldNum" sz="quarter" idx="12"/>
          </p:nvPr>
        </p:nvSpPr>
        <p:spPr/>
        <p:txBody>
          <a:bodyPr/>
          <a:lstStyle/>
          <a:p>
            <a:fld id="{B9786C73-D4FC-4EE9-B2FA-B58F4EDE00E1}" type="slidenum">
              <a:rPr lang="en-GB" smtClean="0"/>
              <a:t>‹#›</a:t>
            </a:fld>
            <a:endParaRPr lang="en-GB"/>
          </a:p>
        </p:txBody>
      </p:sp>
    </p:spTree>
    <p:extLst>
      <p:ext uri="{BB962C8B-B14F-4D97-AF65-F5344CB8AC3E}">
        <p14:creationId xmlns:p14="http://schemas.microsoft.com/office/powerpoint/2010/main" val="3924687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209FE-239E-F3AC-21BA-4C6FAE15CC1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DDE2380-65B9-4D0C-8665-A67C6100A3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24B4E32F-9ADA-9845-C018-13593393258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60DAAF9-9E06-1C9C-38F0-36BF9C195452}"/>
              </a:ext>
            </a:extLst>
          </p:cNvPr>
          <p:cNvSpPr>
            <a:spLocks noGrp="1"/>
          </p:cNvSpPr>
          <p:nvPr>
            <p:ph type="dt" sz="half" idx="10"/>
          </p:nvPr>
        </p:nvSpPr>
        <p:spPr/>
        <p:txBody>
          <a:bodyPr/>
          <a:lstStyle/>
          <a:p>
            <a:fld id="{643443DE-1374-45C9-9FCC-7354D88A2D7E}" type="datetimeFigureOut">
              <a:rPr lang="en-GB" smtClean="0"/>
              <a:t>19/01/2024</a:t>
            </a:fld>
            <a:endParaRPr lang="en-GB"/>
          </a:p>
        </p:txBody>
      </p:sp>
      <p:sp>
        <p:nvSpPr>
          <p:cNvPr id="6" name="Footer Placeholder 5">
            <a:extLst>
              <a:ext uri="{FF2B5EF4-FFF2-40B4-BE49-F238E27FC236}">
                <a16:creationId xmlns:a16="http://schemas.microsoft.com/office/drawing/2014/main" id="{2761CA44-B435-671D-2ADF-1B9C8E9861A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45EF9F0-46F4-2565-890E-AEF55443EECE}"/>
              </a:ext>
            </a:extLst>
          </p:cNvPr>
          <p:cNvSpPr>
            <a:spLocks noGrp="1"/>
          </p:cNvSpPr>
          <p:nvPr>
            <p:ph type="sldNum" sz="quarter" idx="12"/>
          </p:nvPr>
        </p:nvSpPr>
        <p:spPr/>
        <p:txBody>
          <a:bodyPr/>
          <a:lstStyle/>
          <a:p>
            <a:fld id="{B9786C73-D4FC-4EE9-B2FA-B58F4EDE00E1}" type="slidenum">
              <a:rPr lang="en-GB" smtClean="0"/>
              <a:t>‹#›</a:t>
            </a:fld>
            <a:endParaRPr lang="en-GB"/>
          </a:p>
        </p:txBody>
      </p:sp>
    </p:spTree>
    <p:extLst>
      <p:ext uri="{BB962C8B-B14F-4D97-AF65-F5344CB8AC3E}">
        <p14:creationId xmlns:p14="http://schemas.microsoft.com/office/powerpoint/2010/main" val="16453227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AEBD7-C204-6DCD-01CC-8AAD1144CFB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CDFA187-DDEE-A5DE-63B8-CE9137F0595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97CE9E1-9875-E50A-8EAB-AE92D883A7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E6E4895D-AC6E-D16F-DC70-46BD12526E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4E5633-A57A-B7D0-4576-1272F86F53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0C2091F-5109-012A-6731-8E428AD50D6C}"/>
              </a:ext>
            </a:extLst>
          </p:cNvPr>
          <p:cNvSpPr>
            <a:spLocks noGrp="1"/>
          </p:cNvSpPr>
          <p:nvPr>
            <p:ph type="dt" sz="half" idx="10"/>
          </p:nvPr>
        </p:nvSpPr>
        <p:spPr/>
        <p:txBody>
          <a:bodyPr/>
          <a:lstStyle/>
          <a:p>
            <a:fld id="{643443DE-1374-45C9-9FCC-7354D88A2D7E}" type="datetimeFigureOut">
              <a:rPr lang="en-GB" smtClean="0"/>
              <a:t>19/01/2024</a:t>
            </a:fld>
            <a:endParaRPr lang="en-GB"/>
          </a:p>
        </p:txBody>
      </p:sp>
      <p:sp>
        <p:nvSpPr>
          <p:cNvPr id="8" name="Footer Placeholder 7">
            <a:extLst>
              <a:ext uri="{FF2B5EF4-FFF2-40B4-BE49-F238E27FC236}">
                <a16:creationId xmlns:a16="http://schemas.microsoft.com/office/drawing/2014/main" id="{B7FA0C63-A3D0-E7AD-1EED-F2811AE12F5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90295B3-01EC-374F-D852-53F0C3B513E7}"/>
              </a:ext>
            </a:extLst>
          </p:cNvPr>
          <p:cNvSpPr>
            <a:spLocks noGrp="1"/>
          </p:cNvSpPr>
          <p:nvPr>
            <p:ph type="sldNum" sz="quarter" idx="12"/>
          </p:nvPr>
        </p:nvSpPr>
        <p:spPr/>
        <p:txBody>
          <a:bodyPr/>
          <a:lstStyle/>
          <a:p>
            <a:fld id="{B9786C73-D4FC-4EE9-B2FA-B58F4EDE00E1}" type="slidenum">
              <a:rPr lang="en-GB" smtClean="0"/>
              <a:t>‹#›</a:t>
            </a:fld>
            <a:endParaRPr lang="en-GB"/>
          </a:p>
        </p:txBody>
      </p:sp>
    </p:spTree>
    <p:extLst>
      <p:ext uri="{BB962C8B-B14F-4D97-AF65-F5344CB8AC3E}">
        <p14:creationId xmlns:p14="http://schemas.microsoft.com/office/powerpoint/2010/main" val="2226012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4AB9A-92DE-E086-36DE-E2CB2A21CA5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51E17A8-FF6F-3894-DE62-A0D17BCFD67E}"/>
              </a:ext>
            </a:extLst>
          </p:cNvPr>
          <p:cNvSpPr>
            <a:spLocks noGrp="1"/>
          </p:cNvSpPr>
          <p:nvPr>
            <p:ph type="dt" sz="half" idx="10"/>
          </p:nvPr>
        </p:nvSpPr>
        <p:spPr/>
        <p:txBody>
          <a:bodyPr/>
          <a:lstStyle/>
          <a:p>
            <a:fld id="{643443DE-1374-45C9-9FCC-7354D88A2D7E}" type="datetimeFigureOut">
              <a:rPr lang="en-GB" smtClean="0"/>
              <a:t>19/01/2024</a:t>
            </a:fld>
            <a:endParaRPr lang="en-GB"/>
          </a:p>
        </p:txBody>
      </p:sp>
      <p:sp>
        <p:nvSpPr>
          <p:cNvPr id="4" name="Footer Placeholder 3">
            <a:extLst>
              <a:ext uri="{FF2B5EF4-FFF2-40B4-BE49-F238E27FC236}">
                <a16:creationId xmlns:a16="http://schemas.microsoft.com/office/drawing/2014/main" id="{F2A8C097-F36B-8154-1CAE-62EC430BAA7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CBAED17-C849-8372-1FD3-92617C179F52}"/>
              </a:ext>
            </a:extLst>
          </p:cNvPr>
          <p:cNvSpPr>
            <a:spLocks noGrp="1"/>
          </p:cNvSpPr>
          <p:nvPr>
            <p:ph type="sldNum" sz="quarter" idx="12"/>
          </p:nvPr>
        </p:nvSpPr>
        <p:spPr/>
        <p:txBody>
          <a:bodyPr/>
          <a:lstStyle/>
          <a:p>
            <a:fld id="{B9786C73-D4FC-4EE9-B2FA-B58F4EDE00E1}" type="slidenum">
              <a:rPr lang="en-GB" smtClean="0"/>
              <a:t>‹#›</a:t>
            </a:fld>
            <a:endParaRPr lang="en-GB"/>
          </a:p>
        </p:txBody>
      </p:sp>
    </p:spTree>
    <p:extLst>
      <p:ext uri="{BB962C8B-B14F-4D97-AF65-F5344CB8AC3E}">
        <p14:creationId xmlns:p14="http://schemas.microsoft.com/office/powerpoint/2010/main" val="1260327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CCDA165-E0D0-383A-B80C-91F4C871DB8D}"/>
              </a:ext>
            </a:extLst>
          </p:cNvPr>
          <p:cNvSpPr>
            <a:spLocks noGrp="1"/>
          </p:cNvSpPr>
          <p:nvPr>
            <p:ph type="dt" sz="half" idx="10"/>
          </p:nvPr>
        </p:nvSpPr>
        <p:spPr/>
        <p:txBody>
          <a:bodyPr/>
          <a:lstStyle/>
          <a:p>
            <a:fld id="{643443DE-1374-45C9-9FCC-7354D88A2D7E}" type="datetimeFigureOut">
              <a:rPr lang="en-GB" smtClean="0"/>
              <a:t>19/01/2024</a:t>
            </a:fld>
            <a:endParaRPr lang="en-GB"/>
          </a:p>
        </p:txBody>
      </p:sp>
      <p:sp>
        <p:nvSpPr>
          <p:cNvPr id="3" name="Footer Placeholder 2">
            <a:extLst>
              <a:ext uri="{FF2B5EF4-FFF2-40B4-BE49-F238E27FC236}">
                <a16:creationId xmlns:a16="http://schemas.microsoft.com/office/drawing/2014/main" id="{76E49CDE-2722-78A3-B070-D53AFA8CCAC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73DCBDF-7559-FDE7-FBB1-C8D3598C7BAF}"/>
              </a:ext>
            </a:extLst>
          </p:cNvPr>
          <p:cNvSpPr>
            <a:spLocks noGrp="1"/>
          </p:cNvSpPr>
          <p:nvPr>
            <p:ph type="sldNum" sz="quarter" idx="12"/>
          </p:nvPr>
        </p:nvSpPr>
        <p:spPr/>
        <p:txBody>
          <a:bodyPr/>
          <a:lstStyle/>
          <a:p>
            <a:fld id="{B9786C73-D4FC-4EE9-B2FA-B58F4EDE00E1}" type="slidenum">
              <a:rPr lang="en-GB" smtClean="0"/>
              <a:t>‹#›</a:t>
            </a:fld>
            <a:endParaRPr lang="en-GB"/>
          </a:p>
        </p:txBody>
      </p:sp>
    </p:spTree>
    <p:extLst>
      <p:ext uri="{BB962C8B-B14F-4D97-AF65-F5344CB8AC3E}">
        <p14:creationId xmlns:p14="http://schemas.microsoft.com/office/powerpoint/2010/main" val="896571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7FB53-2BF2-6999-F1C4-FF222184784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1E09628-902B-5041-C25D-26150620A9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442A71F-662C-417F-8721-0CBED2DDBA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443959-95A9-0ACD-2E16-B2B7E27D3392}"/>
              </a:ext>
            </a:extLst>
          </p:cNvPr>
          <p:cNvSpPr>
            <a:spLocks noGrp="1"/>
          </p:cNvSpPr>
          <p:nvPr>
            <p:ph type="dt" sz="half" idx="10"/>
          </p:nvPr>
        </p:nvSpPr>
        <p:spPr/>
        <p:txBody>
          <a:bodyPr/>
          <a:lstStyle/>
          <a:p>
            <a:fld id="{643443DE-1374-45C9-9FCC-7354D88A2D7E}" type="datetimeFigureOut">
              <a:rPr lang="en-GB" smtClean="0"/>
              <a:t>19/01/2024</a:t>
            </a:fld>
            <a:endParaRPr lang="en-GB"/>
          </a:p>
        </p:txBody>
      </p:sp>
      <p:sp>
        <p:nvSpPr>
          <p:cNvPr id="6" name="Footer Placeholder 5">
            <a:extLst>
              <a:ext uri="{FF2B5EF4-FFF2-40B4-BE49-F238E27FC236}">
                <a16:creationId xmlns:a16="http://schemas.microsoft.com/office/drawing/2014/main" id="{E69DBFB3-8A82-C516-4335-94C8F25FACD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9574C19-F0FC-3782-9132-A1EA66275F09}"/>
              </a:ext>
            </a:extLst>
          </p:cNvPr>
          <p:cNvSpPr>
            <a:spLocks noGrp="1"/>
          </p:cNvSpPr>
          <p:nvPr>
            <p:ph type="sldNum" sz="quarter" idx="12"/>
          </p:nvPr>
        </p:nvSpPr>
        <p:spPr/>
        <p:txBody>
          <a:bodyPr/>
          <a:lstStyle/>
          <a:p>
            <a:fld id="{B9786C73-D4FC-4EE9-B2FA-B58F4EDE00E1}" type="slidenum">
              <a:rPr lang="en-GB" smtClean="0"/>
              <a:t>‹#›</a:t>
            </a:fld>
            <a:endParaRPr lang="en-GB"/>
          </a:p>
        </p:txBody>
      </p:sp>
    </p:spTree>
    <p:extLst>
      <p:ext uri="{BB962C8B-B14F-4D97-AF65-F5344CB8AC3E}">
        <p14:creationId xmlns:p14="http://schemas.microsoft.com/office/powerpoint/2010/main" val="4265556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CD5DC0-5C99-5603-81B8-3880BAF825C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55826B3-A487-8033-5373-9A8A660923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11D073A-74E9-DF4D-BDDC-8CE1162195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74D907-FF0A-B79E-CECB-DF6BC849103A}"/>
              </a:ext>
            </a:extLst>
          </p:cNvPr>
          <p:cNvSpPr>
            <a:spLocks noGrp="1"/>
          </p:cNvSpPr>
          <p:nvPr>
            <p:ph type="dt" sz="half" idx="10"/>
          </p:nvPr>
        </p:nvSpPr>
        <p:spPr/>
        <p:txBody>
          <a:bodyPr/>
          <a:lstStyle/>
          <a:p>
            <a:fld id="{643443DE-1374-45C9-9FCC-7354D88A2D7E}" type="datetimeFigureOut">
              <a:rPr lang="en-GB" smtClean="0"/>
              <a:t>19/01/2024</a:t>
            </a:fld>
            <a:endParaRPr lang="en-GB"/>
          </a:p>
        </p:txBody>
      </p:sp>
      <p:sp>
        <p:nvSpPr>
          <p:cNvPr id="6" name="Footer Placeholder 5">
            <a:extLst>
              <a:ext uri="{FF2B5EF4-FFF2-40B4-BE49-F238E27FC236}">
                <a16:creationId xmlns:a16="http://schemas.microsoft.com/office/drawing/2014/main" id="{0AD3336D-9B1C-CA7A-E7F6-8B7B8526D54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E5B23D8-2407-2860-7950-27C30A26A051}"/>
              </a:ext>
            </a:extLst>
          </p:cNvPr>
          <p:cNvSpPr>
            <a:spLocks noGrp="1"/>
          </p:cNvSpPr>
          <p:nvPr>
            <p:ph type="sldNum" sz="quarter" idx="12"/>
          </p:nvPr>
        </p:nvSpPr>
        <p:spPr/>
        <p:txBody>
          <a:bodyPr/>
          <a:lstStyle/>
          <a:p>
            <a:fld id="{B9786C73-D4FC-4EE9-B2FA-B58F4EDE00E1}" type="slidenum">
              <a:rPr lang="en-GB" smtClean="0"/>
              <a:t>‹#›</a:t>
            </a:fld>
            <a:endParaRPr lang="en-GB"/>
          </a:p>
        </p:txBody>
      </p:sp>
    </p:spTree>
    <p:extLst>
      <p:ext uri="{BB962C8B-B14F-4D97-AF65-F5344CB8AC3E}">
        <p14:creationId xmlns:p14="http://schemas.microsoft.com/office/powerpoint/2010/main" val="914534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AFF63A7-2A34-0A2A-7B9E-B4F2223F18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A7ACB27-BD3C-57EA-DA29-42B0E0CC70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66CCA9A-E041-EC48-120D-A07BB0B5E11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3443DE-1374-45C9-9FCC-7354D88A2D7E}" type="datetimeFigureOut">
              <a:rPr lang="en-GB" smtClean="0"/>
              <a:t>19/01/2024</a:t>
            </a:fld>
            <a:endParaRPr lang="en-GB"/>
          </a:p>
        </p:txBody>
      </p:sp>
      <p:sp>
        <p:nvSpPr>
          <p:cNvPr id="5" name="Footer Placeholder 4">
            <a:extLst>
              <a:ext uri="{FF2B5EF4-FFF2-40B4-BE49-F238E27FC236}">
                <a16:creationId xmlns:a16="http://schemas.microsoft.com/office/drawing/2014/main" id="{0E94CA4A-F998-676B-2268-50B29C38811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4FBDF31-80DB-6184-12A2-87148AE20A0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786C73-D4FC-4EE9-B2FA-B58F4EDE00E1}" type="slidenum">
              <a:rPr lang="en-GB" smtClean="0"/>
              <a:t>‹#›</a:t>
            </a:fld>
            <a:endParaRPr lang="en-GB"/>
          </a:p>
        </p:txBody>
      </p:sp>
    </p:spTree>
    <p:extLst>
      <p:ext uri="{BB962C8B-B14F-4D97-AF65-F5344CB8AC3E}">
        <p14:creationId xmlns:p14="http://schemas.microsoft.com/office/powerpoint/2010/main" val="2911614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278ADA9-6383-4BDD-80D2-8899A40268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484B7147-B0F6-40ED-B5A2-FF72BC8198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Rectangle 11">
            <a:extLst>
              <a:ext uri="{FF2B5EF4-FFF2-40B4-BE49-F238E27FC236}">
                <a16:creationId xmlns:a16="http://schemas.microsoft.com/office/drawing/2014/main" id="{B36D2DE0-0628-4A9A-A59D-7BA8B5EB30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48E405C9-94BE-41DA-928C-DEC9A8550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929" y="148929"/>
            <a:ext cx="6560142" cy="656014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1">
            <a:extLst>
              <a:ext uri="{FF2B5EF4-FFF2-40B4-BE49-F238E27FC236}">
                <a16:creationId xmlns:a16="http://schemas.microsoft.com/office/drawing/2014/main" id="{E4471458-66E5-482F-B76E-4102836915C0}"/>
              </a:ext>
            </a:extLst>
          </p:cNvPr>
          <p:cNvSpPr>
            <a:spLocks noGrp="1"/>
          </p:cNvSpPr>
          <p:nvPr>
            <p:ph type="ctrTitle"/>
          </p:nvPr>
        </p:nvSpPr>
        <p:spPr>
          <a:xfrm>
            <a:off x="2815929" y="2157543"/>
            <a:ext cx="6560141" cy="2513516"/>
          </a:xfrm>
        </p:spPr>
        <p:txBody>
          <a:bodyPr>
            <a:normAutofit/>
          </a:bodyPr>
          <a:lstStyle/>
          <a:p>
            <a:r>
              <a:rPr lang="en-GB" sz="13800" b="1" dirty="0">
                <a:latin typeface="Candara" panose="020E0502030303020204" pitchFamily="34" charset="0"/>
              </a:rPr>
              <a:t>Post 18</a:t>
            </a:r>
          </a:p>
        </p:txBody>
      </p:sp>
      <p:sp>
        <p:nvSpPr>
          <p:cNvPr id="16" name="Arc 15">
            <a:extLst>
              <a:ext uri="{FF2B5EF4-FFF2-40B4-BE49-F238E27FC236}">
                <a16:creationId xmlns:a16="http://schemas.microsoft.com/office/drawing/2014/main" id="{D2091A72-D5BB-42AC-8FD3-F7747D9086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9222429" flipV="1">
            <a:off x="2494119" y="6170"/>
            <a:ext cx="6816262" cy="6816262"/>
          </a:xfrm>
          <a:prstGeom prst="arc">
            <a:avLst>
              <a:gd name="adj1" fmla="val 16200000"/>
              <a:gd name="adj2" fmla="val 20093138"/>
            </a:avLst>
          </a:prstGeom>
          <a:ln w="127000" cap="rnd">
            <a:solidFill>
              <a:schemeClr val="accent4">
                <a:alpha val="95000"/>
              </a:schemeClr>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8" name="Oval 17">
            <a:extLst>
              <a:ext uri="{FF2B5EF4-FFF2-40B4-BE49-F238E27FC236}">
                <a16:creationId xmlns:a16="http://schemas.microsoft.com/office/drawing/2014/main" id="{6ED12BFC-A737-46AF-8411-481112D54B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00995" y="5310973"/>
            <a:ext cx="705948" cy="686798"/>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5145246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9A5B7EF-AC6B-4413-87AB-17C5DB8EC614}"/>
              </a:ext>
            </a:extLst>
          </p:cNvPr>
          <p:cNvSpPr>
            <a:spLocks noGrp="1"/>
          </p:cNvSpPr>
          <p:nvPr>
            <p:ph type="body" idx="1"/>
          </p:nvPr>
        </p:nvSpPr>
        <p:spPr>
          <a:xfrm>
            <a:off x="572503" y="1438044"/>
            <a:ext cx="5157787" cy="823912"/>
          </a:xfrm>
          <a:solidFill>
            <a:srgbClr val="ED7D31"/>
          </a:solidFill>
        </p:spPr>
        <p:txBody>
          <a:bodyPr>
            <a:normAutofit/>
          </a:bodyPr>
          <a:lstStyle/>
          <a:p>
            <a:pPr algn="ctr"/>
            <a:r>
              <a:rPr lang="en-GB" sz="2800" dirty="0">
                <a:latin typeface="Candara" panose="020E0502030303020204" pitchFamily="34" charset="0"/>
              </a:rPr>
              <a:t>Applied to university?</a:t>
            </a:r>
          </a:p>
        </p:txBody>
      </p:sp>
      <p:sp>
        <p:nvSpPr>
          <p:cNvPr id="4" name="Content Placeholder 3">
            <a:extLst>
              <a:ext uri="{FF2B5EF4-FFF2-40B4-BE49-F238E27FC236}">
                <a16:creationId xmlns:a16="http://schemas.microsoft.com/office/drawing/2014/main" id="{FB9DA26A-9151-45E2-A386-B72E0744DF43}"/>
              </a:ext>
            </a:extLst>
          </p:cNvPr>
          <p:cNvSpPr>
            <a:spLocks noGrp="1"/>
          </p:cNvSpPr>
          <p:nvPr>
            <p:ph sz="half" idx="2"/>
          </p:nvPr>
        </p:nvSpPr>
        <p:spPr>
          <a:xfrm>
            <a:off x="546372" y="2430768"/>
            <a:ext cx="5157787" cy="3684588"/>
          </a:xfrm>
          <a:ln>
            <a:solidFill>
              <a:srgbClr val="ED7D31"/>
            </a:solidFill>
          </a:ln>
        </p:spPr>
        <p:txBody>
          <a:bodyPr>
            <a:normAutofit fontScale="85000" lnSpcReduction="20000"/>
          </a:bodyPr>
          <a:lstStyle/>
          <a:p>
            <a:endParaRPr lang="en-US" altLang="en-US" sz="3200" dirty="0">
              <a:latin typeface="Candara" panose="020E0502030303020204" pitchFamily="34" charset="0"/>
              <a:cs typeface="Segoe UI" panose="020B0502040204020203" pitchFamily="34" charset="0"/>
            </a:endParaRPr>
          </a:p>
          <a:p>
            <a:r>
              <a:rPr lang="en-US" altLang="en-US" sz="3200" dirty="0">
                <a:latin typeface="Candara" panose="020E0502030303020204" pitchFamily="34" charset="0"/>
                <a:cs typeface="Segoe UI" panose="020B0502040204020203" pitchFamily="34" charset="0"/>
              </a:rPr>
              <a:t>Reply to offers (but not yet!).</a:t>
            </a:r>
            <a:br>
              <a:rPr lang="en-US" altLang="en-US" sz="3200" dirty="0">
                <a:latin typeface="Candara" panose="020E0502030303020204" pitchFamily="34" charset="0"/>
                <a:cs typeface="Segoe UI" panose="020B0502040204020203" pitchFamily="34" charset="0"/>
              </a:rPr>
            </a:br>
            <a:endParaRPr lang="en-US" altLang="en-US" sz="3200" dirty="0">
              <a:latin typeface="Candara" panose="020E0502030303020204" pitchFamily="34" charset="0"/>
              <a:cs typeface="Segoe UI" panose="020B0502040204020203" pitchFamily="34" charset="0"/>
            </a:endParaRPr>
          </a:p>
          <a:p>
            <a:r>
              <a:rPr lang="en-US" altLang="en-US" sz="3200" dirty="0">
                <a:latin typeface="Candara" panose="020E0502030303020204" pitchFamily="34" charset="0"/>
                <a:cs typeface="Segoe UI" panose="020B0502040204020203" pitchFamily="34" charset="0"/>
              </a:rPr>
              <a:t>Apply to Student Finance.</a:t>
            </a:r>
            <a:br>
              <a:rPr lang="en-US" altLang="en-US" sz="3200" dirty="0">
                <a:latin typeface="Candara" panose="020E0502030303020204" pitchFamily="34" charset="0"/>
                <a:cs typeface="Segoe UI" panose="020B0502040204020203" pitchFamily="34" charset="0"/>
              </a:rPr>
            </a:br>
            <a:endParaRPr lang="en-US" altLang="en-US" sz="3200" dirty="0">
              <a:latin typeface="Candara" panose="020E0502030303020204" pitchFamily="34" charset="0"/>
              <a:cs typeface="Segoe UI" panose="020B0502040204020203" pitchFamily="34" charset="0"/>
            </a:endParaRPr>
          </a:p>
          <a:p>
            <a:r>
              <a:rPr lang="en-US" altLang="en-US" sz="3200" dirty="0">
                <a:latin typeface="Candara" panose="020E0502030303020204" pitchFamily="34" charset="0"/>
                <a:cs typeface="Segoe UI" panose="020B0502040204020203" pitchFamily="34" charset="0"/>
              </a:rPr>
              <a:t>Get the grades!</a:t>
            </a:r>
            <a:br>
              <a:rPr lang="en-US" altLang="en-US" sz="3200" dirty="0">
                <a:latin typeface="Candara" panose="020E0502030303020204" pitchFamily="34" charset="0"/>
                <a:cs typeface="Segoe UI" panose="020B0502040204020203" pitchFamily="34" charset="0"/>
              </a:rPr>
            </a:br>
            <a:endParaRPr lang="en-GB" sz="3200" b="1" dirty="0">
              <a:latin typeface="Candara" panose="020E0502030303020204" pitchFamily="34" charset="0"/>
            </a:endParaRPr>
          </a:p>
        </p:txBody>
      </p:sp>
      <p:sp>
        <p:nvSpPr>
          <p:cNvPr id="5" name="Text Placeholder 4">
            <a:extLst>
              <a:ext uri="{FF2B5EF4-FFF2-40B4-BE49-F238E27FC236}">
                <a16:creationId xmlns:a16="http://schemas.microsoft.com/office/drawing/2014/main" id="{07D7980D-2A52-4AD6-98CE-86A4D787095E}"/>
              </a:ext>
            </a:extLst>
          </p:cNvPr>
          <p:cNvSpPr>
            <a:spLocks noGrp="1"/>
          </p:cNvSpPr>
          <p:nvPr>
            <p:ph type="body" sz="quarter" idx="3"/>
          </p:nvPr>
        </p:nvSpPr>
        <p:spPr>
          <a:xfrm>
            <a:off x="6492581" y="1438044"/>
            <a:ext cx="5183188" cy="823912"/>
          </a:xfrm>
          <a:solidFill>
            <a:schemeClr val="accent5">
              <a:lumMod val="60000"/>
              <a:lumOff val="40000"/>
            </a:schemeClr>
          </a:solidFill>
        </p:spPr>
        <p:txBody>
          <a:bodyPr>
            <a:normAutofit/>
          </a:bodyPr>
          <a:lstStyle/>
          <a:p>
            <a:pPr algn="ctr"/>
            <a:r>
              <a:rPr lang="en-GB" sz="2800" dirty="0">
                <a:latin typeface="Candara" panose="020E0502030303020204" pitchFamily="34" charset="0"/>
              </a:rPr>
              <a:t>Not going to university?</a:t>
            </a:r>
          </a:p>
        </p:txBody>
      </p:sp>
      <p:sp>
        <p:nvSpPr>
          <p:cNvPr id="6" name="Content Placeholder 5">
            <a:extLst>
              <a:ext uri="{FF2B5EF4-FFF2-40B4-BE49-F238E27FC236}">
                <a16:creationId xmlns:a16="http://schemas.microsoft.com/office/drawing/2014/main" id="{3CEE8E69-21CC-49C8-B69D-B9D93B7CF533}"/>
              </a:ext>
            </a:extLst>
          </p:cNvPr>
          <p:cNvSpPr>
            <a:spLocks noGrp="1"/>
          </p:cNvSpPr>
          <p:nvPr>
            <p:ph sz="quarter" idx="4"/>
          </p:nvPr>
        </p:nvSpPr>
        <p:spPr>
          <a:xfrm>
            <a:off x="6492581" y="2430768"/>
            <a:ext cx="5183188" cy="3684588"/>
          </a:xfrm>
          <a:ln>
            <a:solidFill>
              <a:schemeClr val="accent5">
                <a:lumMod val="60000"/>
                <a:lumOff val="40000"/>
              </a:schemeClr>
            </a:solidFill>
          </a:ln>
        </p:spPr>
        <p:txBody>
          <a:bodyPr>
            <a:normAutofit fontScale="85000" lnSpcReduction="20000"/>
          </a:bodyPr>
          <a:lstStyle/>
          <a:p>
            <a:r>
              <a:rPr lang="en-US" altLang="en-US" sz="3200" dirty="0">
                <a:latin typeface="Candara" panose="020E0502030303020204" pitchFamily="34" charset="0"/>
                <a:cs typeface="Segoe UI" panose="020B0502040204020203" pitchFamily="34" charset="0"/>
              </a:rPr>
              <a:t>Make sure Miss Thew knows what your plans are post summer (or she knows if you don’t know!).</a:t>
            </a:r>
          </a:p>
          <a:p>
            <a:r>
              <a:rPr lang="en-US" altLang="en-US" sz="3200" dirty="0">
                <a:latin typeface="Candara" panose="020E0502030303020204" pitchFamily="34" charset="0"/>
                <a:cs typeface="Segoe UI" panose="020B0502040204020203" pitchFamily="34" charset="0"/>
              </a:rPr>
              <a:t>Book a careers appointment if you need one. </a:t>
            </a:r>
          </a:p>
          <a:p>
            <a:r>
              <a:rPr lang="en-US" altLang="en-US" sz="3200" dirty="0">
                <a:latin typeface="Candara" panose="020E0502030303020204" pitchFamily="34" charset="0"/>
                <a:cs typeface="Segoe UI" panose="020B0502040204020203" pitchFamily="34" charset="0"/>
              </a:rPr>
              <a:t>Engage with events like </a:t>
            </a:r>
            <a:r>
              <a:rPr lang="en-US" altLang="en-US" sz="3200" b="1" dirty="0">
                <a:solidFill>
                  <a:srgbClr val="5B9BD5"/>
                </a:solidFill>
                <a:latin typeface="Candara" panose="020E0502030303020204" pitchFamily="34" charset="0"/>
                <a:cs typeface="Segoe UI" panose="020B0502040204020203" pitchFamily="34" charset="0"/>
              </a:rPr>
              <a:t>National Apprenticeships Week</a:t>
            </a:r>
            <a:r>
              <a:rPr lang="en-US" altLang="en-US" sz="3200" dirty="0">
                <a:latin typeface="Candara" panose="020E0502030303020204" pitchFamily="34" charset="0"/>
                <a:cs typeface="Segoe UI" panose="020B0502040204020203" pitchFamily="34" charset="0"/>
              </a:rPr>
              <a:t> if that’s a pathway you’re exploring.</a:t>
            </a:r>
          </a:p>
          <a:p>
            <a:r>
              <a:rPr lang="en-US" altLang="en-US" sz="3200" dirty="0">
                <a:latin typeface="Candara" panose="020E0502030303020204" pitchFamily="34" charset="0"/>
                <a:cs typeface="Segoe UI" panose="020B0502040204020203" pitchFamily="34" charset="0"/>
              </a:rPr>
              <a:t>Get the grades!</a:t>
            </a:r>
            <a:br>
              <a:rPr lang="en-US" altLang="en-US" sz="3200" dirty="0">
                <a:latin typeface="Candara" panose="020E0502030303020204" pitchFamily="34" charset="0"/>
                <a:cs typeface="Segoe UI" panose="020B0502040204020203" pitchFamily="34" charset="0"/>
              </a:rPr>
            </a:br>
            <a:endParaRPr lang="en-GB" sz="3200" b="1" dirty="0">
              <a:latin typeface="Candara" panose="020E0502030303020204" pitchFamily="34" charset="0"/>
            </a:endParaRPr>
          </a:p>
        </p:txBody>
      </p:sp>
      <p:sp>
        <p:nvSpPr>
          <p:cNvPr id="7" name="Rectangle 6">
            <a:extLst>
              <a:ext uri="{FF2B5EF4-FFF2-40B4-BE49-F238E27FC236}">
                <a16:creationId xmlns:a16="http://schemas.microsoft.com/office/drawing/2014/main" id="{E90240FF-505F-4672-BBBD-F60CCDCF1CFC}"/>
              </a:ext>
            </a:extLst>
          </p:cNvPr>
          <p:cNvSpPr/>
          <p:nvPr/>
        </p:nvSpPr>
        <p:spPr>
          <a:xfrm>
            <a:off x="3212308" y="-35654"/>
            <a:ext cx="5400838" cy="1200329"/>
          </a:xfrm>
          <a:prstGeom prst="rect">
            <a:avLst/>
          </a:prstGeom>
          <a:noFill/>
        </p:spPr>
        <p:txBody>
          <a:bodyPr wrap="none" lIns="91440" tIns="45720" rIns="91440" bIns="45720">
            <a:spAutoFit/>
          </a:bodyPr>
          <a:lstStyle/>
          <a:p>
            <a:pPr algn="ctr"/>
            <a:r>
              <a:rPr lang="en-US" sz="72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Candara" panose="020E0502030303020204" pitchFamily="34" charset="0"/>
              </a:rPr>
              <a:t>Next Steps…</a:t>
            </a:r>
          </a:p>
        </p:txBody>
      </p:sp>
    </p:spTree>
    <p:extLst>
      <p:ext uri="{BB962C8B-B14F-4D97-AF65-F5344CB8AC3E}">
        <p14:creationId xmlns:p14="http://schemas.microsoft.com/office/powerpoint/2010/main" val="8736017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887492-8853-88EF-FC2F-4A7E7BD193E6}"/>
              </a:ext>
            </a:extLst>
          </p:cNvPr>
          <p:cNvSpPr>
            <a:spLocks noGrp="1"/>
          </p:cNvSpPr>
          <p:nvPr>
            <p:ph type="title"/>
          </p:nvPr>
        </p:nvSpPr>
        <p:spPr>
          <a:xfrm>
            <a:off x="157163" y="1153572"/>
            <a:ext cx="3730071" cy="4461163"/>
          </a:xfrm>
        </p:spPr>
        <p:txBody>
          <a:bodyPr>
            <a:normAutofit/>
          </a:bodyPr>
          <a:lstStyle/>
          <a:p>
            <a:pPr algn="ctr"/>
            <a:r>
              <a:rPr lang="en-GB" sz="8000" b="1" dirty="0">
                <a:solidFill>
                  <a:srgbClr val="FFFFFF"/>
                </a:solidFill>
                <a:latin typeface="Candara" panose="020E0502030303020204" pitchFamily="34" charset="0"/>
              </a:rPr>
              <a:t>Going to Uni</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4801B82-5665-B76E-90DC-FD95AE91CA8D}"/>
              </a:ext>
            </a:extLst>
          </p:cNvPr>
          <p:cNvSpPr>
            <a:spLocks noGrp="1"/>
          </p:cNvSpPr>
          <p:nvPr>
            <p:ph idx="1"/>
          </p:nvPr>
        </p:nvSpPr>
        <p:spPr>
          <a:xfrm>
            <a:off x="4321387" y="98475"/>
            <a:ext cx="7741644" cy="6759525"/>
          </a:xfrm>
          <a:solidFill>
            <a:schemeClr val="bg1"/>
          </a:solidFill>
        </p:spPr>
        <p:txBody>
          <a:bodyPr anchor="ctr">
            <a:normAutofit fontScale="92500" lnSpcReduction="10000"/>
          </a:bodyPr>
          <a:lstStyle/>
          <a:p>
            <a:pPr marL="0" indent="0">
              <a:buNone/>
            </a:pPr>
            <a:r>
              <a:rPr lang="en-US" altLang="en-US" sz="3900" b="1" dirty="0">
                <a:solidFill>
                  <a:srgbClr val="ED7D31"/>
                </a:solidFill>
                <a:latin typeface="Candara" panose="020E0502030303020204" pitchFamily="34" charset="0"/>
                <a:cs typeface="Segoe UI" panose="020B0502040204020203" pitchFamily="34" charset="0"/>
              </a:rPr>
              <a:t>Replying to offers</a:t>
            </a:r>
            <a:br>
              <a:rPr lang="en-US" altLang="en-US" dirty="0">
                <a:solidFill>
                  <a:srgbClr val="424242"/>
                </a:solidFill>
                <a:latin typeface="Candara" panose="020E0502030303020204" pitchFamily="34" charset="0"/>
                <a:cs typeface="Segoe UI" panose="020B0502040204020203" pitchFamily="34" charset="0"/>
              </a:rPr>
            </a:br>
            <a:br>
              <a:rPr lang="en-US" altLang="en-US" sz="1800" dirty="0">
                <a:solidFill>
                  <a:srgbClr val="424242"/>
                </a:solidFill>
                <a:latin typeface="Candara" panose="020E0502030303020204" pitchFamily="34" charset="0"/>
                <a:cs typeface="Segoe UI" panose="020B0502040204020203" pitchFamily="34" charset="0"/>
              </a:rPr>
            </a:br>
            <a:r>
              <a:rPr lang="en-US" altLang="en-US" sz="2200" dirty="0">
                <a:latin typeface="Candara" panose="020E0502030303020204" pitchFamily="34" charset="0"/>
                <a:cs typeface="Segoe UI" panose="020B0502040204020203" pitchFamily="34" charset="0"/>
              </a:rPr>
              <a:t>There is NO RUSH!</a:t>
            </a:r>
            <a:br>
              <a:rPr lang="en-US" altLang="en-US" sz="2200" dirty="0">
                <a:latin typeface="Candara" panose="020E0502030303020204" pitchFamily="34" charset="0"/>
                <a:cs typeface="Segoe UI" panose="020B0502040204020203" pitchFamily="34" charset="0"/>
              </a:rPr>
            </a:br>
            <a:br>
              <a:rPr lang="en-US" altLang="en-US" sz="2200" dirty="0">
                <a:latin typeface="Candara" panose="020E0502030303020204" pitchFamily="34" charset="0"/>
                <a:cs typeface="Segoe UI" panose="020B0502040204020203" pitchFamily="34" charset="0"/>
              </a:rPr>
            </a:br>
            <a:r>
              <a:rPr lang="en-US" altLang="en-US" sz="2200" dirty="0">
                <a:latin typeface="Candara" panose="020E0502030303020204" pitchFamily="34" charset="0"/>
                <a:cs typeface="Segoe UI" panose="020B0502040204020203" pitchFamily="34" charset="0"/>
              </a:rPr>
              <a:t>When your last decision comes in, UCAS will send an email as usual to say there's an update. When you next log in to your application, you’ll see options to reply to your offers.</a:t>
            </a:r>
            <a:br>
              <a:rPr lang="en-US" altLang="en-US" sz="2200" dirty="0">
                <a:solidFill>
                  <a:srgbClr val="424242"/>
                </a:solidFill>
                <a:latin typeface="Candara" panose="020E0502030303020204" pitchFamily="34" charset="0"/>
                <a:cs typeface="Segoe UI" panose="020B0502040204020203" pitchFamily="34" charset="0"/>
              </a:rPr>
            </a:br>
            <a:br>
              <a:rPr lang="en-US" altLang="en-US" sz="2200" dirty="0">
                <a:solidFill>
                  <a:srgbClr val="424242"/>
                </a:solidFill>
                <a:latin typeface="Candara" panose="020E0502030303020204" pitchFamily="34" charset="0"/>
                <a:cs typeface="Segoe UI" panose="020B0502040204020203" pitchFamily="34" charset="0"/>
              </a:rPr>
            </a:br>
            <a:r>
              <a:rPr lang="en-US" altLang="en-US" sz="2200" dirty="0">
                <a:solidFill>
                  <a:srgbClr val="ED7D31"/>
                </a:solidFill>
                <a:latin typeface="Candara" panose="020E0502030303020204" pitchFamily="34" charset="0"/>
                <a:cs typeface="Segoe UI" panose="020B0502040204020203" pitchFamily="34" charset="0"/>
              </a:rPr>
              <a:t>… BUT! Your deadlines to do this are months away!</a:t>
            </a:r>
            <a:br>
              <a:rPr lang="en-US" altLang="en-US" sz="2200" dirty="0">
                <a:solidFill>
                  <a:srgbClr val="424242"/>
                </a:solidFill>
                <a:latin typeface="Candara" panose="020E0502030303020204" pitchFamily="34" charset="0"/>
                <a:cs typeface="Segoe UI" panose="020B0502040204020203" pitchFamily="34" charset="0"/>
              </a:rPr>
            </a:br>
            <a:endParaRPr lang="en-US" altLang="en-US" sz="2200" dirty="0">
              <a:solidFill>
                <a:srgbClr val="424242"/>
              </a:solidFill>
              <a:latin typeface="Candara" panose="020E0502030303020204" pitchFamily="34" charset="0"/>
              <a:cs typeface="Segoe UI" panose="020B0502040204020203" pitchFamily="34" charset="0"/>
            </a:endParaRPr>
          </a:p>
          <a:p>
            <a:pPr marL="0" indent="0">
              <a:buNone/>
            </a:pPr>
            <a:endParaRPr lang="en-US" altLang="en-US" sz="1800" dirty="0">
              <a:solidFill>
                <a:srgbClr val="424242"/>
              </a:solidFill>
              <a:latin typeface="Candara" panose="020E0502030303020204" pitchFamily="34" charset="0"/>
              <a:cs typeface="Segoe UI" panose="020B0502040204020203" pitchFamily="34" charset="0"/>
            </a:endParaRPr>
          </a:p>
          <a:p>
            <a:pPr marL="0" indent="0">
              <a:buNone/>
            </a:pPr>
            <a:endParaRPr lang="en-US" altLang="en-US" sz="1800" dirty="0">
              <a:solidFill>
                <a:srgbClr val="424242"/>
              </a:solidFill>
              <a:latin typeface="Candara" panose="020E0502030303020204" pitchFamily="34" charset="0"/>
              <a:cs typeface="Segoe UI" panose="020B0502040204020203" pitchFamily="34" charset="0"/>
            </a:endParaRPr>
          </a:p>
          <a:p>
            <a:pPr marL="0" indent="0">
              <a:buNone/>
            </a:pPr>
            <a:endParaRPr lang="en-US" altLang="en-US" sz="1800" dirty="0">
              <a:solidFill>
                <a:srgbClr val="424242"/>
              </a:solidFill>
              <a:latin typeface="Candara" panose="020E0502030303020204" pitchFamily="34" charset="0"/>
              <a:cs typeface="Segoe UI" panose="020B0502040204020203" pitchFamily="34" charset="0"/>
            </a:endParaRPr>
          </a:p>
          <a:p>
            <a:pPr marL="0" indent="0">
              <a:buNone/>
            </a:pPr>
            <a:endParaRPr lang="en-US" altLang="en-US" sz="1800" dirty="0">
              <a:solidFill>
                <a:srgbClr val="424242"/>
              </a:solidFill>
              <a:latin typeface="Candara" panose="020E0502030303020204" pitchFamily="34" charset="0"/>
              <a:cs typeface="Segoe UI" panose="020B0502040204020203" pitchFamily="34" charset="0"/>
            </a:endParaRPr>
          </a:p>
          <a:p>
            <a:pPr marL="0" indent="0">
              <a:buNone/>
            </a:pPr>
            <a:endParaRPr lang="en-US" altLang="en-US" sz="1800" dirty="0">
              <a:solidFill>
                <a:srgbClr val="424242"/>
              </a:solidFill>
              <a:latin typeface="Candara" panose="020E0502030303020204" pitchFamily="34" charset="0"/>
              <a:cs typeface="Segoe UI" panose="020B0502040204020203" pitchFamily="34" charset="0"/>
            </a:endParaRPr>
          </a:p>
          <a:p>
            <a:pPr marL="0" indent="0">
              <a:buNone/>
            </a:pPr>
            <a:r>
              <a:rPr lang="en-US" altLang="en-US" sz="2200" dirty="0">
                <a:latin typeface="Candara" panose="020E0502030303020204" pitchFamily="34" charset="0"/>
                <a:cs typeface="Segoe UI" panose="020B0502040204020203" pitchFamily="34" charset="0"/>
              </a:rPr>
              <a:t>So, we would not advise rushing to make a decision unless you are absolutely certain.</a:t>
            </a:r>
            <a:br>
              <a:rPr lang="en-US" altLang="en-US" sz="2200" dirty="0">
                <a:latin typeface="Candara" panose="020E0502030303020204" pitchFamily="34" charset="0"/>
                <a:cs typeface="Segoe UI" panose="020B0502040204020203" pitchFamily="34" charset="0"/>
              </a:rPr>
            </a:br>
            <a:br>
              <a:rPr lang="en-US" altLang="en-US" sz="2200" dirty="0">
                <a:latin typeface="Candara" panose="020E0502030303020204" pitchFamily="34" charset="0"/>
                <a:cs typeface="Segoe UI" panose="020B0502040204020203" pitchFamily="34" charset="0"/>
              </a:rPr>
            </a:br>
            <a:r>
              <a:rPr lang="en-US" altLang="en-US" sz="2200" dirty="0">
                <a:latin typeface="Candara" panose="020E0502030303020204" pitchFamily="34" charset="0"/>
                <a:cs typeface="Segoe UI" panose="020B0502040204020203" pitchFamily="34" charset="0"/>
              </a:rPr>
              <a:t>Some universities ‘encourage’ you to reply quickly with promises of the best accommodation, a slightly reduced offer etc. Think carefully about whether this is the right thing for you… encouragement can sometimes feel like pressure. If you have any doubts, please speak to </a:t>
            </a:r>
            <a:r>
              <a:rPr lang="en-US" altLang="en-US" sz="2200" dirty="0" err="1">
                <a:latin typeface="Candara" panose="020E0502030303020204" pitchFamily="34" charset="0"/>
                <a:cs typeface="Segoe UI" panose="020B0502040204020203" pitchFamily="34" charset="0"/>
              </a:rPr>
              <a:t>Mrs</a:t>
            </a:r>
            <a:r>
              <a:rPr lang="en-US" altLang="en-US" sz="2200" dirty="0">
                <a:latin typeface="Candara" panose="020E0502030303020204" pitchFamily="34" charset="0"/>
                <a:cs typeface="Segoe UI" panose="020B0502040204020203" pitchFamily="34" charset="0"/>
              </a:rPr>
              <a:t> Newell, Miss Thew or Mr Kelly.</a:t>
            </a:r>
            <a:endParaRPr lang="en-GB" sz="2200" b="1" dirty="0">
              <a:solidFill>
                <a:srgbClr val="5B9BD5"/>
              </a:solidFill>
              <a:latin typeface="Candara" panose="020E0502030303020204" pitchFamily="34" charset="0"/>
            </a:endParaRPr>
          </a:p>
        </p:txBody>
      </p:sp>
      <p:graphicFrame>
        <p:nvGraphicFramePr>
          <p:cNvPr id="4" name="Table 3">
            <a:extLst>
              <a:ext uri="{FF2B5EF4-FFF2-40B4-BE49-F238E27FC236}">
                <a16:creationId xmlns:a16="http://schemas.microsoft.com/office/drawing/2014/main" id="{17186783-311B-407F-9F32-1F7548A655CC}"/>
              </a:ext>
            </a:extLst>
          </p:cNvPr>
          <p:cNvGraphicFramePr>
            <a:graphicFrameLocks noGrp="1"/>
          </p:cNvGraphicFramePr>
          <p:nvPr>
            <p:extLst>
              <p:ext uri="{D42A27DB-BD31-4B8C-83A1-F6EECF244321}">
                <p14:modId xmlns:p14="http://schemas.microsoft.com/office/powerpoint/2010/main" val="73953026"/>
              </p:ext>
            </p:extLst>
          </p:nvPr>
        </p:nvGraphicFramePr>
        <p:xfrm>
          <a:off x="4641599" y="2921977"/>
          <a:ext cx="6774376" cy="1112520"/>
        </p:xfrm>
        <a:graphic>
          <a:graphicData uri="http://schemas.openxmlformats.org/drawingml/2006/table">
            <a:tbl>
              <a:tblPr firstRow="1" bandRow="1">
                <a:tableStyleId>{5C22544A-7EE6-4342-B048-85BDC9FD1C3A}</a:tableStyleId>
              </a:tblPr>
              <a:tblGrid>
                <a:gridCol w="3387188">
                  <a:extLst>
                    <a:ext uri="{9D8B030D-6E8A-4147-A177-3AD203B41FA5}">
                      <a16:colId xmlns:a16="http://schemas.microsoft.com/office/drawing/2014/main" val="2417461732"/>
                    </a:ext>
                  </a:extLst>
                </a:gridCol>
                <a:gridCol w="3387188">
                  <a:extLst>
                    <a:ext uri="{9D8B030D-6E8A-4147-A177-3AD203B41FA5}">
                      <a16:colId xmlns:a16="http://schemas.microsoft.com/office/drawing/2014/main" val="1815735543"/>
                    </a:ext>
                  </a:extLst>
                </a:gridCol>
              </a:tblGrid>
              <a:tr h="370840">
                <a:tc>
                  <a:txBody>
                    <a:bodyPr/>
                    <a:lstStyle/>
                    <a:p>
                      <a:pPr algn="ctr"/>
                      <a:r>
                        <a:rPr lang="en-GB" sz="1800" dirty="0">
                          <a:latin typeface="Candara" panose="020E0502030303020204" pitchFamily="34" charset="0"/>
                        </a:rPr>
                        <a:t>Date of final </a:t>
                      </a:r>
                      <a:r>
                        <a:rPr lang="en-GB" sz="1800" dirty="0" err="1">
                          <a:latin typeface="Candara" panose="020E0502030303020204" pitchFamily="34" charset="0"/>
                        </a:rPr>
                        <a:t>uni</a:t>
                      </a:r>
                      <a:r>
                        <a:rPr lang="en-GB" sz="1800" dirty="0">
                          <a:latin typeface="Candara" panose="020E0502030303020204" pitchFamily="34" charset="0"/>
                        </a:rPr>
                        <a:t> decision</a:t>
                      </a:r>
                    </a:p>
                  </a:txBody>
                  <a:tcPr/>
                </a:tc>
                <a:tc>
                  <a:txBody>
                    <a:bodyPr/>
                    <a:lstStyle/>
                    <a:p>
                      <a:pPr algn="ctr"/>
                      <a:r>
                        <a:rPr lang="en-GB" sz="1800" dirty="0">
                          <a:latin typeface="Candara" panose="020E0502030303020204" pitchFamily="34" charset="0"/>
                        </a:rPr>
                        <a:t>Your reply date</a:t>
                      </a:r>
                    </a:p>
                  </a:txBody>
                  <a:tcPr/>
                </a:tc>
                <a:extLst>
                  <a:ext uri="{0D108BD9-81ED-4DB2-BD59-A6C34878D82A}">
                    <a16:rowId xmlns:a16="http://schemas.microsoft.com/office/drawing/2014/main" val="2777252823"/>
                  </a:ext>
                </a:extLst>
              </a:tr>
              <a:tr h="370840">
                <a:tc>
                  <a:txBody>
                    <a:bodyPr/>
                    <a:lstStyle/>
                    <a:p>
                      <a:pPr algn="ctr"/>
                      <a:r>
                        <a:rPr lang="en-GB" sz="1800" dirty="0">
                          <a:latin typeface="Candara" panose="020E0502030303020204" pitchFamily="34" charset="0"/>
                        </a:rPr>
                        <a:t>16 May 2024</a:t>
                      </a:r>
                    </a:p>
                  </a:txBody>
                  <a:tcPr/>
                </a:tc>
                <a:tc>
                  <a:txBody>
                    <a:bodyPr/>
                    <a:lstStyle/>
                    <a:p>
                      <a:pPr algn="ctr"/>
                      <a:r>
                        <a:rPr lang="en-GB" sz="1800" dirty="0">
                          <a:latin typeface="Candara" panose="020E0502030303020204" pitchFamily="34" charset="0"/>
                        </a:rPr>
                        <a:t>6 June 2024</a:t>
                      </a:r>
                    </a:p>
                  </a:txBody>
                  <a:tcPr/>
                </a:tc>
                <a:extLst>
                  <a:ext uri="{0D108BD9-81ED-4DB2-BD59-A6C34878D82A}">
                    <a16:rowId xmlns:a16="http://schemas.microsoft.com/office/drawing/2014/main" val="92671166"/>
                  </a:ext>
                </a:extLst>
              </a:tr>
              <a:tr h="370840">
                <a:tc>
                  <a:txBody>
                    <a:bodyPr/>
                    <a:lstStyle/>
                    <a:p>
                      <a:pPr algn="ctr"/>
                      <a:r>
                        <a:rPr lang="en-GB" sz="1800" dirty="0">
                          <a:latin typeface="Candara" panose="020E0502030303020204" pitchFamily="34" charset="0"/>
                        </a:rPr>
                        <a:t>17 July 2024</a:t>
                      </a:r>
                    </a:p>
                  </a:txBody>
                  <a:tcPr/>
                </a:tc>
                <a:tc>
                  <a:txBody>
                    <a:bodyPr/>
                    <a:lstStyle/>
                    <a:p>
                      <a:pPr algn="ctr"/>
                      <a:r>
                        <a:rPr lang="en-GB" sz="1800" dirty="0">
                          <a:latin typeface="Candara" panose="020E0502030303020204" pitchFamily="34" charset="0"/>
                        </a:rPr>
                        <a:t>24 July 2024</a:t>
                      </a:r>
                    </a:p>
                  </a:txBody>
                  <a:tcPr/>
                </a:tc>
                <a:extLst>
                  <a:ext uri="{0D108BD9-81ED-4DB2-BD59-A6C34878D82A}">
                    <a16:rowId xmlns:a16="http://schemas.microsoft.com/office/drawing/2014/main" val="2562697477"/>
                  </a:ext>
                </a:extLst>
              </a:tr>
            </a:tbl>
          </a:graphicData>
        </a:graphic>
      </p:graphicFrame>
    </p:spTree>
    <p:extLst>
      <p:ext uri="{BB962C8B-B14F-4D97-AF65-F5344CB8AC3E}">
        <p14:creationId xmlns:p14="http://schemas.microsoft.com/office/powerpoint/2010/main" val="4195251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887492-8853-88EF-FC2F-4A7E7BD193E6}"/>
              </a:ext>
            </a:extLst>
          </p:cNvPr>
          <p:cNvSpPr>
            <a:spLocks noGrp="1"/>
          </p:cNvSpPr>
          <p:nvPr>
            <p:ph type="title"/>
          </p:nvPr>
        </p:nvSpPr>
        <p:spPr>
          <a:xfrm>
            <a:off x="157163" y="1153572"/>
            <a:ext cx="3730071" cy="4461163"/>
          </a:xfrm>
        </p:spPr>
        <p:txBody>
          <a:bodyPr>
            <a:normAutofit/>
          </a:bodyPr>
          <a:lstStyle/>
          <a:p>
            <a:pPr algn="ctr"/>
            <a:r>
              <a:rPr lang="en-GB" sz="8000" b="1" dirty="0">
                <a:solidFill>
                  <a:srgbClr val="FFFFFF"/>
                </a:solidFill>
                <a:latin typeface="Candara" panose="020E0502030303020204" pitchFamily="34" charset="0"/>
              </a:rPr>
              <a:t>Going to Uni</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4801B82-5665-B76E-90DC-FD95AE91CA8D}"/>
              </a:ext>
            </a:extLst>
          </p:cNvPr>
          <p:cNvSpPr>
            <a:spLocks noGrp="1"/>
          </p:cNvSpPr>
          <p:nvPr>
            <p:ph idx="1"/>
          </p:nvPr>
        </p:nvSpPr>
        <p:spPr>
          <a:xfrm>
            <a:off x="4321387" y="98475"/>
            <a:ext cx="7741644" cy="6759525"/>
          </a:xfrm>
          <a:solidFill>
            <a:schemeClr val="bg1"/>
          </a:solidFill>
        </p:spPr>
        <p:txBody>
          <a:bodyPr anchor="ctr">
            <a:normAutofit lnSpcReduction="10000"/>
          </a:bodyPr>
          <a:lstStyle/>
          <a:p>
            <a:pPr marL="0" indent="0">
              <a:buNone/>
            </a:pPr>
            <a:r>
              <a:rPr lang="en-US" altLang="en-US" sz="4600" b="1" dirty="0">
                <a:solidFill>
                  <a:srgbClr val="ED7D31"/>
                </a:solidFill>
                <a:latin typeface="Candara" panose="020E0502030303020204" pitchFamily="34" charset="0"/>
                <a:cs typeface="Segoe UI" panose="020B0502040204020203" pitchFamily="34" charset="0"/>
              </a:rPr>
              <a:t>Student Finance</a:t>
            </a:r>
            <a:br>
              <a:rPr lang="en-US" altLang="en-US" sz="4000" dirty="0">
                <a:solidFill>
                  <a:srgbClr val="424242"/>
                </a:solidFill>
                <a:latin typeface="Candara" panose="020E0502030303020204" pitchFamily="34" charset="0"/>
                <a:cs typeface="Segoe UI" panose="020B0502040204020203" pitchFamily="34" charset="0"/>
              </a:rPr>
            </a:br>
            <a:r>
              <a:rPr lang="en-US" altLang="en-US" sz="2600" dirty="0">
                <a:solidFill>
                  <a:srgbClr val="424242"/>
                </a:solidFill>
                <a:latin typeface="Candara" panose="020E0502030303020204" pitchFamily="34" charset="0"/>
                <a:cs typeface="Segoe UI" panose="020B0502040204020203" pitchFamily="34" charset="0"/>
              </a:rPr>
              <a:t>We will support you with this in a Tutorial lesson in late February.</a:t>
            </a:r>
            <a:br>
              <a:rPr lang="en-US" altLang="en-US" sz="2600" dirty="0">
                <a:solidFill>
                  <a:srgbClr val="424242"/>
                </a:solidFill>
                <a:latin typeface="Candara" panose="020E0502030303020204" pitchFamily="34" charset="0"/>
                <a:cs typeface="Segoe UI" panose="020B0502040204020203" pitchFamily="34" charset="0"/>
              </a:rPr>
            </a:br>
            <a:r>
              <a:rPr lang="en-US" altLang="en-US" sz="2600" dirty="0">
                <a:solidFill>
                  <a:srgbClr val="424242"/>
                </a:solidFill>
                <a:latin typeface="Candara" panose="020E0502030303020204" pitchFamily="34" charset="0"/>
                <a:cs typeface="Segoe UI" panose="020B0502040204020203" pitchFamily="34" charset="0"/>
              </a:rPr>
              <a:t>This is ahead of SF applications opening in March-April time (date TBC). </a:t>
            </a:r>
            <a:br>
              <a:rPr lang="en-US" altLang="en-US" sz="4000" dirty="0">
                <a:solidFill>
                  <a:srgbClr val="424242"/>
                </a:solidFill>
                <a:latin typeface="Candara" panose="020E0502030303020204" pitchFamily="34" charset="0"/>
                <a:cs typeface="Segoe UI" panose="020B0502040204020203" pitchFamily="34" charset="0"/>
              </a:rPr>
            </a:br>
            <a:br>
              <a:rPr lang="en-US" altLang="en-US" sz="4000" dirty="0">
                <a:solidFill>
                  <a:srgbClr val="424242"/>
                </a:solidFill>
                <a:latin typeface="Candara" panose="020E0502030303020204" pitchFamily="34" charset="0"/>
                <a:cs typeface="Segoe UI" panose="020B0502040204020203" pitchFamily="34" charset="0"/>
              </a:rPr>
            </a:br>
            <a:r>
              <a:rPr lang="en-US" altLang="en-US" sz="4600" b="1" dirty="0">
                <a:solidFill>
                  <a:srgbClr val="ED7D31"/>
                </a:solidFill>
                <a:latin typeface="Candara" panose="020E0502030303020204" pitchFamily="34" charset="0"/>
                <a:cs typeface="Segoe UI" panose="020B0502040204020203" pitchFamily="34" charset="0"/>
              </a:rPr>
              <a:t>Get the grades</a:t>
            </a:r>
            <a:br>
              <a:rPr lang="en-US" altLang="en-US" sz="4000" dirty="0">
                <a:solidFill>
                  <a:srgbClr val="424242"/>
                </a:solidFill>
                <a:latin typeface="Candara" panose="020E0502030303020204" pitchFamily="34" charset="0"/>
                <a:cs typeface="Segoe UI" panose="020B0502040204020203" pitchFamily="34" charset="0"/>
              </a:rPr>
            </a:br>
            <a:r>
              <a:rPr lang="en-US" altLang="en-US" sz="2600" dirty="0">
                <a:solidFill>
                  <a:srgbClr val="424242"/>
                </a:solidFill>
                <a:latin typeface="Candara" panose="020E0502030303020204" pitchFamily="34" charset="0"/>
                <a:cs typeface="Segoe UI" panose="020B0502040204020203" pitchFamily="34" charset="0"/>
              </a:rPr>
              <a:t>Post </a:t>
            </a:r>
            <a:r>
              <a:rPr lang="en-US" altLang="en-US" sz="2600" dirty="0" err="1">
                <a:solidFill>
                  <a:srgbClr val="424242"/>
                </a:solidFill>
                <a:latin typeface="Candara" panose="020E0502030303020204" pitchFamily="34" charset="0"/>
                <a:cs typeface="Segoe UI" panose="020B0502040204020203" pitchFamily="34" charset="0"/>
              </a:rPr>
              <a:t>Covid</a:t>
            </a:r>
            <a:r>
              <a:rPr lang="en-US" altLang="en-US" sz="2600" dirty="0">
                <a:solidFill>
                  <a:srgbClr val="424242"/>
                </a:solidFill>
                <a:latin typeface="Candara" panose="020E0502030303020204" pitchFamily="34" charset="0"/>
                <a:cs typeface="Segoe UI" panose="020B0502040204020203" pitchFamily="34" charset="0"/>
              </a:rPr>
              <a:t>, the numbers of students (</a:t>
            </a:r>
            <a:r>
              <a:rPr lang="en-US" altLang="en-US" sz="2600">
                <a:solidFill>
                  <a:srgbClr val="424242"/>
                </a:solidFill>
                <a:latin typeface="Candara" panose="020E0502030303020204" pitchFamily="34" charset="0"/>
                <a:cs typeface="Segoe UI" panose="020B0502040204020203" pitchFamily="34" charset="0"/>
              </a:rPr>
              <a:t>UK and </a:t>
            </a:r>
            <a:r>
              <a:rPr lang="en-US" altLang="en-US" sz="2600" dirty="0">
                <a:solidFill>
                  <a:srgbClr val="424242"/>
                </a:solidFill>
                <a:latin typeface="Candara" panose="020E0502030303020204" pitchFamily="34" charset="0"/>
                <a:cs typeface="Segoe UI" panose="020B0502040204020203" pitchFamily="34" charset="0"/>
              </a:rPr>
              <a:t>international) going to university are increasing. This means universities are less likely to give reduced offers on results day than they have been over the past few years… so you need to work to achieve at least your course entry requirements. Don’t put off your ongoing work/ revision until closer to the final exams - keep your mock revision momentum going and devise a timetable that means you aren’t cramming!</a:t>
            </a:r>
            <a:endParaRPr lang="en-GB" sz="2600" b="1" dirty="0">
              <a:solidFill>
                <a:srgbClr val="5B9BD5"/>
              </a:solidFill>
              <a:latin typeface="Candara" panose="020E0502030303020204" pitchFamily="34" charset="0"/>
            </a:endParaRPr>
          </a:p>
        </p:txBody>
      </p:sp>
    </p:spTree>
    <p:extLst>
      <p:ext uri="{BB962C8B-B14F-4D97-AF65-F5344CB8AC3E}">
        <p14:creationId xmlns:p14="http://schemas.microsoft.com/office/powerpoint/2010/main" val="4175763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4801B82-5665-B76E-90DC-FD95AE91CA8D}"/>
              </a:ext>
            </a:extLst>
          </p:cNvPr>
          <p:cNvSpPr>
            <a:spLocks noGrp="1"/>
          </p:cNvSpPr>
          <p:nvPr>
            <p:ph idx="1"/>
          </p:nvPr>
        </p:nvSpPr>
        <p:spPr>
          <a:xfrm>
            <a:off x="4321387" y="98475"/>
            <a:ext cx="7741644" cy="6759525"/>
          </a:xfrm>
          <a:solidFill>
            <a:schemeClr val="bg1"/>
          </a:solidFill>
        </p:spPr>
        <p:txBody>
          <a:bodyPr anchor="ctr">
            <a:normAutofit/>
          </a:bodyPr>
          <a:lstStyle/>
          <a:p>
            <a:pPr marL="0" indent="0">
              <a:buNone/>
            </a:pPr>
            <a:r>
              <a:rPr lang="en-US" altLang="en-US" sz="4600" b="1" dirty="0">
                <a:solidFill>
                  <a:schemeClr val="accent5">
                    <a:lumMod val="60000"/>
                    <a:lumOff val="40000"/>
                  </a:schemeClr>
                </a:solidFill>
                <a:latin typeface="Candara" panose="020E0502030303020204" pitchFamily="34" charset="0"/>
                <a:cs typeface="Segoe UI" panose="020B0502040204020203" pitchFamily="34" charset="0"/>
              </a:rPr>
              <a:t>Talk to Miss Thew</a:t>
            </a:r>
            <a:br>
              <a:rPr lang="en-US" altLang="en-US" sz="4000" dirty="0">
                <a:solidFill>
                  <a:srgbClr val="424242"/>
                </a:solidFill>
                <a:latin typeface="Candara" panose="020E0502030303020204" pitchFamily="34" charset="0"/>
                <a:cs typeface="Segoe UI" panose="020B0502040204020203" pitchFamily="34" charset="0"/>
              </a:rPr>
            </a:br>
            <a:r>
              <a:rPr lang="en-US" altLang="en-US" sz="2600" dirty="0">
                <a:solidFill>
                  <a:srgbClr val="424242"/>
                </a:solidFill>
                <a:latin typeface="Candara" panose="020E0502030303020204" pitchFamily="34" charset="0"/>
                <a:cs typeface="Segoe UI" panose="020B0502040204020203" pitchFamily="34" charset="0"/>
              </a:rPr>
              <a:t>Letting her know your plans means we can support you with relevant information to your plans (jobs, gap year options etc.)</a:t>
            </a:r>
          </a:p>
          <a:p>
            <a:pPr marL="0" indent="0">
              <a:buNone/>
            </a:pPr>
            <a:r>
              <a:rPr lang="en-US" altLang="en-US" sz="2600" dirty="0">
                <a:solidFill>
                  <a:srgbClr val="424242"/>
                </a:solidFill>
                <a:latin typeface="Candara" panose="020E0502030303020204" pitchFamily="34" charset="0"/>
                <a:cs typeface="Segoe UI" panose="020B0502040204020203" pitchFamily="34" charset="0"/>
              </a:rPr>
              <a:t>We can also then support you next year if you want to apply to university as an alumnus.</a:t>
            </a:r>
            <a:br>
              <a:rPr lang="en-US" altLang="en-US" sz="4000" dirty="0">
                <a:solidFill>
                  <a:srgbClr val="424242"/>
                </a:solidFill>
                <a:latin typeface="Candara" panose="020E0502030303020204" pitchFamily="34" charset="0"/>
                <a:cs typeface="Segoe UI" panose="020B0502040204020203" pitchFamily="34" charset="0"/>
              </a:rPr>
            </a:br>
            <a:br>
              <a:rPr lang="en-US" altLang="en-US" sz="4000" dirty="0">
                <a:solidFill>
                  <a:srgbClr val="424242"/>
                </a:solidFill>
                <a:latin typeface="Candara" panose="020E0502030303020204" pitchFamily="34" charset="0"/>
                <a:cs typeface="Segoe UI" panose="020B0502040204020203" pitchFamily="34" charset="0"/>
              </a:rPr>
            </a:br>
            <a:r>
              <a:rPr lang="en-US" altLang="en-US" sz="4600" b="1" dirty="0">
                <a:solidFill>
                  <a:schemeClr val="accent5">
                    <a:lumMod val="60000"/>
                    <a:lumOff val="40000"/>
                  </a:schemeClr>
                </a:solidFill>
                <a:latin typeface="Candara" panose="020E0502030303020204" pitchFamily="34" charset="0"/>
                <a:cs typeface="Segoe UI" panose="020B0502040204020203" pitchFamily="34" charset="0"/>
              </a:rPr>
              <a:t>Careers appointment</a:t>
            </a:r>
            <a:br>
              <a:rPr lang="en-US" altLang="en-US" sz="4000" dirty="0">
                <a:solidFill>
                  <a:srgbClr val="424242"/>
                </a:solidFill>
                <a:latin typeface="Candara" panose="020E0502030303020204" pitchFamily="34" charset="0"/>
                <a:cs typeface="Segoe UI" panose="020B0502040204020203" pitchFamily="34" charset="0"/>
              </a:rPr>
            </a:br>
            <a:r>
              <a:rPr lang="en-US" altLang="en-US" sz="2600" dirty="0">
                <a:solidFill>
                  <a:srgbClr val="424242"/>
                </a:solidFill>
                <a:latin typeface="Candara" panose="020E0502030303020204" pitchFamily="34" charset="0"/>
                <a:cs typeface="Segoe UI" panose="020B0502040204020203" pitchFamily="34" charset="0"/>
              </a:rPr>
              <a:t>Book a careers appointment (contact Miss Thew!) if you want to talk about your Post 18 options.  This can be particularly helpful if you want to know more about apprenticeship and job options.</a:t>
            </a:r>
            <a:endParaRPr lang="en-GB" sz="2600" b="1" dirty="0">
              <a:solidFill>
                <a:srgbClr val="5B9BD5"/>
              </a:solidFill>
              <a:latin typeface="Candara" panose="020E0502030303020204" pitchFamily="34" charset="0"/>
            </a:endParaRPr>
          </a:p>
        </p:txBody>
      </p:sp>
      <p:sp>
        <p:nvSpPr>
          <p:cNvPr id="9" name="Oval 8">
            <a:extLst>
              <a:ext uri="{FF2B5EF4-FFF2-40B4-BE49-F238E27FC236}">
                <a16:creationId xmlns:a16="http://schemas.microsoft.com/office/drawing/2014/main" id="{3FA8D4B5-B064-4401-90D2-C19D2A4BD8E0}"/>
              </a:ext>
            </a:extLst>
          </p:cNvPr>
          <p:cNvSpPr/>
          <p:nvPr/>
        </p:nvSpPr>
        <p:spPr>
          <a:xfrm>
            <a:off x="-2865908" y="-503227"/>
            <a:ext cx="7033180" cy="7774759"/>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26887492-8853-88EF-FC2F-4A7E7BD193E6}"/>
              </a:ext>
            </a:extLst>
          </p:cNvPr>
          <p:cNvSpPr>
            <a:spLocks noGrp="1"/>
          </p:cNvSpPr>
          <p:nvPr>
            <p:ph type="title"/>
          </p:nvPr>
        </p:nvSpPr>
        <p:spPr>
          <a:xfrm>
            <a:off x="157163" y="1153572"/>
            <a:ext cx="3730071" cy="4461163"/>
          </a:xfrm>
        </p:spPr>
        <p:txBody>
          <a:bodyPr>
            <a:normAutofit/>
          </a:bodyPr>
          <a:lstStyle/>
          <a:p>
            <a:pPr algn="ctr"/>
            <a:r>
              <a:rPr lang="en-GB" sz="8000" b="1" dirty="0">
                <a:latin typeface="Candara" panose="020E0502030303020204" pitchFamily="34" charset="0"/>
              </a:rPr>
              <a:t>Not Going to Uni</a:t>
            </a:r>
          </a:p>
        </p:txBody>
      </p:sp>
    </p:spTree>
    <p:extLst>
      <p:ext uri="{BB962C8B-B14F-4D97-AF65-F5344CB8AC3E}">
        <p14:creationId xmlns:p14="http://schemas.microsoft.com/office/powerpoint/2010/main" val="2387429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54801B82-5665-B76E-90DC-FD95AE91CA8D}"/>
              </a:ext>
            </a:extLst>
          </p:cNvPr>
          <p:cNvSpPr>
            <a:spLocks noGrp="1"/>
          </p:cNvSpPr>
          <p:nvPr>
            <p:ph idx="1"/>
          </p:nvPr>
        </p:nvSpPr>
        <p:spPr>
          <a:xfrm>
            <a:off x="4321387" y="98475"/>
            <a:ext cx="7741644" cy="6759525"/>
          </a:xfrm>
          <a:solidFill>
            <a:schemeClr val="bg1"/>
          </a:solidFill>
        </p:spPr>
        <p:txBody>
          <a:bodyPr anchor="ctr">
            <a:normAutofit lnSpcReduction="10000"/>
          </a:bodyPr>
          <a:lstStyle/>
          <a:p>
            <a:pPr marL="0" indent="0">
              <a:buNone/>
            </a:pPr>
            <a:r>
              <a:rPr lang="en-US" altLang="en-US" sz="4600" b="1" dirty="0">
                <a:solidFill>
                  <a:schemeClr val="accent5">
                    <a:lumMod val="60000"/>
                    <a:lumOff val="40000"/>
                  </a:schemeClr>
                </a:solidFill>
                <a:latin typeface="Candara" panose="020E0502030303020204" pitchFamily="34" charset="0"/>
                <a:cs typeface="Segoe UI" panose="020B0502040204020203" pitchFamily="34" charset="0"/>
              </a:rPr>
              <a:t>National Apprenticeship Week</a:t>
            </a:r>
            <a:br>
              <a:rPr lang="en-US" altLang="en-US" sz="4000" dirty="0">
                <a:solidFill>
                  <a:srgbClr val="424242"/>
                </a:solidFill>
                <a:latin typeface="Candara" panose="020E0502030303020204" pitchFamily="34" charset="0"/>
                <a:cs typeface="Segoe UI" panose="020B0502040204020203" pitchFamily="34" charset="0"/>
              </a:rPr>
            </a:br>
            <a:r>
              <a:rPr lang="en-US" altLang="en-US" sz="2600" dirty="0">
                <a:solidFill>
                  <a:srgbClr val="424242"/>
                </a:solidFill>
                <a:latin typeface="Candara" panose="020E0502030303020204" pitchFamily="34" charset="0"/>
                <a:cs typeface="Segoe UI" panose="020B0502040204020203" pitchFamily="34" charset="0"/>
              </a:rPr>
              <a:t>This is a great opportunity to explore another Post 18 option.  Did you know there are typically 1500 apprenticeships advertised for September starts? And 93% of apprentices remain employed by their companies?  Search for #NAW2024 on social media and keep an eye on Satchel during NAW for more information.</a:t>
            </a:r>
            <a:br>
              <a:rPr lang="en-US" altLang="en-US" sz="4000" dirty="0">
                <a:solidFill>
                  <a:srgbClr val="424242"/>
                </a:solidFill>
                <a:latin typeface="Candara" panose="020E0502030303020204" pitchFamily="34" charset="0"/>
                <a:cs typeface="Segoe UI" panose="020B0502040204020203" pitchFamily="34" charset="0"/>
              </a:rPr>
            </a:br>
            <a:br>
              <a:rPr lang="en-US" altLang="en-US" sz="4000" dirty="0">
                <a:solidFill>
                  <a:srgbClr val="424242"/>
                </a:solidFill>
                <a:latin typeface="Candara" panose="020E0502030303020204" pitchFamily="34" charset="0"/>
                <a:cs typeface="Segoe UI" panose="020B0502040204020203" pitchFamily="34" charset="0"/>
              </a:rPr>
            </a:br>
            <a:r>
              <a:rPr lang="en-US" altLang="en-US" sz="4600" b="1" dirty="0">
                <a:solidFill>
                  <a:schemeClr val="accent5">
                    <a:lumMod val="60000"/>
                    <a:lumOff val="40000"/>
                  </a:schemeClr>
                </a:solidFill>
                <a:latin typeface="Candara" panose="020E0502030303020204" pitchFamily="34" charset="0"/>
                <a:cs typeface="Segoe UI" panose="020B0502040204020203" pitchFamily="34" charset="0"/>
              </a:rPr>
              <a:t>Get the grades </a:t>
            </a:r>
            <a:br>
              <a:rPr lang="en-US" altLang="en-US" sz="4000" dirty="0">
                <a:solidFill>
                  <a:srgbClr val="424242"/>
                </a:solidFill>
                <a:latin typeface="Candara" panose="020E0502030303020204" pitchFamily="34" charset="0"/>
                <a:cs typeface="Segoe UI" panose="020B0502040204020203" pitchFamily="34" charset="0"/>
              </a:rPr>
            </a:br>
            <a:r>
              <a:rPr lang="en-US" altLang="en-US" sz="2600" dirty="0">
                <a:solidFill>
                  <a:srgbClr val="424242"/>
                </a:solidFill>
                <a:latin typeface="Candara" panose="020E0502030303020204" pitchFamily="34" charset="0"/>
                <a:cs typeface="Segoe UI" panose="020B0502040204020203" pitchFamily="34" charset="0"/>
              </a:rPr>
              <a:t>Keep as many doors open as possible for Post 18 and make sure your CV will have the best A Level/ BTEC grades you could possibly achieve. Don’t put off your ongoing work/ revision until closer to the final exams - keep your mock revision momentum going and devise a timetable that means you aren’t cramming!</a:t>
            </a:r>
            <a:endParaRPr lang="en-GB" sz="2600" b="1" dirty="0">
              <a:solidFill>
                <a:srgbClr val="5B9BD5"/>
              </a:solidFill>
              <a:latin typeface="Candara" panose="020E0502030303020204" pitchFamily="34" charset="0"/>
            </a:endParaRPr>
          </a:p>
        </p:txBody>
      </p:sp>
      <p:sp>
        <p:nvSpPr>
          <p:cNvPr id="9" name="Oval 8">
            <a:extLst>
              <a:ext uri="{FF2B5EF4-FFF2-40B4-BE49-F238E27FC236}">
                <a16:creationId xmlns:a16="http://schemas.microsoft.com/office/drawing/2014/main" id="{3FA8D4B5-B064-4401-90D2-C19D2A4BD8E0}"/>
              </a:ext>
            </a:extLst>
          </p:cNvPr>
          <p:cNvSpPr/>
          <p:nvPr/>
        </p:nvSpPr>
        <p:spPr>
          <a:xfrm>
            <a:off x="-2865908" y="-503227"/>
            <a:ext cx="7033180" cy="7774759"/>
          </a:xfrm>
          <a:prstGeom prst="ellipse">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a:extLst>
              <a:ext uri="{FF2B5EF4-FFF2-40B4-BE49-F238E27FC236}">
                <a16:creationId xmlns:a16="http://schemas.microsoft.com/office/drawing/2014/main" id="{26887492-8853-88EF-FC2F-4A7E7BD193E6}"/>
              </a:ext>
            </a:extLst>
          </p:cNvPr>
          <p:cNvSpPr>
            <a:spLocks noGrp="1"/>
          </p:cNvSpPr>
          <p:nvPr>
            <p:ph type="title"/>
          </p:nvPr>
        </p:nvSpPr>
        <p:spPr>
          <a:xfrm>
            <a:off x="157163" y="1153572"/>
            <a:ext cx="3730071" cy="4461163"/>
          </a:xfrm>
        </p:spPr>
        <p:txBody>
          <a:bodyPr>
            <a:normAutofit/>
          </a:bodyPr>
          <a:lstStyle/>
          <a:p>
            <a:pPr algn="ctr"/>
            <a:r>
              <a:rPr lang="en-GB" sz="8000" b="1" dirty="0">
                <a:latin typeface="Candara" panose="020E0502030303020204" pitchFamily="34" charset="0"/>
              </a:rPr>
              <a:t>Not Going to Uni</a:t>
            </a:r>
          </a:p>
        </p:txBody>
      </p:sp>
    </p:spTree>
    <p:extLst>
      <p:ext uri="{BB962C8B-B14F-4D97-AF65-F5344CB8AC3E}">
        <p14:creationId xmlns:p14="http://schemas.microsoft.com/office/powerpoint/2010/main" val="2967536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413474FC6F3143ABC8161036F9494F" ma:contentTypeVersion="19" ma:contentTypeDescription="Create a new document." ma:contentTypeScope="" ma:versionID="3d8c602a6f480806d7df4673cdbd6235">
  <xsd:schema xmlns:xsd="http://www.w3.org/2001/XMLSchema" xmlns:xs="http://www.w3.org/2001/XMLSchema" xmlns:p="http://schemas.microsoft.com/office/2006/metadata/properties" xmlns:ns3="11c467b5-e4c4-4c40-a24c-e4289e065273" xmlns:ns4="8f38b5c3-c8a4-4d0e-a44f-5b6bf9b6babb" targetNamespace="http://schemas.microsoft.com/office/2006/metadata/properties" ma:root="true" ma:fieldsID="db69fcb8ec9e828dae06ffd665143b46" ns3:_="" ns4:_="">
    <xsd:import namespace="11c467b5-e4c4-4c40-a24c-e4289e065273"/>
    <xsd:import namespace="8f38b5c3-c8a4-4d0e-a44f-5b6bf9b6babb"/>
    <xsd:element name="properties">
      <xsd:complexType>
        <xsd:sequence>
          <xsd:element name="documentManagement">
            <xsd:complexType>
              <xsd:all>
                <xsd:element ref="ns3:MigrationWizId" minOccurs="0"/>
                <xsd:element ref="ns3:MigrationWizIdPermissions" minOccurs="0"/>
                <xsd:element ref="ns3:MigrationWizIdVersion" minOccurs="0"/>
                <xsd:element ref="ns3:_activity" minOccurs="0"/>
                <xsd:element ref="ns3:MediaServiceMetadata" minOccurs="0"/>
                <xsd:element ref="ns3:MediaServiceFastMetadata" minOccurs="0"/>
                <xsd:element ref="ns3:MediaServiceDateTaken" minOccurs="0"/>
                <xsd:element ref="ns3:MediaServiceObjectDetectorVersions" minOccurs="0"/>
                <xsd:element ref="ns3:MediaServiceAutoTags" minOccurs="0"/>
                <xsd:element ref="ns3:MediaServiceLocation" minOccurs="0"/>
                <xsd:element ref="ns3:MediaServiceGenerationTime" minOccurs="0"/>
                <xsd:element ref="ns3:MediaServiceEventHashCode" minOccurs="0"/>
                <xsd:element ref="ns3:MediaLengthInSeconds" minOccurs="0"/>
                <xsd:element ref="ns3:MediaServiceOCR" minOccurs="0"/>
                <xsd:element ref="ns4:SharedWithUsers" minOccurs="0"/>
                <xsd:element ref="ns4:SharedWithDetails" minOccurs="0"/>
                <xsd:element ref="ns4:SharingHintHash"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1c467b5-e4c4-4c40-a24c-e4289e065273" elementFormDefault="qualified">
    <xsd:import namespace="http://schemas.microsoft.com/office/2006/documentManagement/types"/>
    <xsd:import namespace="http://schemas.microsoft.com/office/infopath/2007/PartnerControls"/>
    <xsd:element name="MigrationWizId" ma:index="8" nillable="true" ma:displayName="MigrationWizId" ma:internalName="MigrationWizId">
      <xsd:simpleType>
        <xsd:restriction base="dms:Text"/>
      </xsd:simpleType>
    </xsd:element>
    <xsd:element name="MigrationWizIdPermissions" ma:index="9" nillable="true" ma:displayName="MigrationWizIdPermissions" ma:internalName="MigrationWizIdPermissions">
      <xsd:simpleType>
        <xsd:restriction base="dms:Text"/>
      </xsd:simpleType>
    </xsd:element>
    <xsd:element name="MigrationWizIdVersion" ma:index="10" nillable="true" ma:displayName="MigrationWizIdVersion" ma:internalName="MigrationWizIdVersion">
      <xsd:simpleType>
        <xsd:restriction base="dms:Text"/>
      </xsd:simpleType>
    </xsd:element>
    <xsd:element name="_activity" ma:index="11" nillable="true" ma:displayName="_activity" ma:hidden="true" ma:internalName="_activity" ma:readOnly="false">
      <xsd:simpleType>
        <xsd:restriction base="dms:Note"/>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element name="MediaServiceDateTaken" ma:index="14" nillable="true" ma:displayName="MediaServiceDateTaken" ma:hidden="true" ma:indexed="true" ma:internalName="MediaServiceDateTaken" ma:readOnly="true">
      <xsd:simpleType>
        <xsd:restriction base="dms:Text"/>
      </xsd:simpleType>
    </xsd:element>
    <xsd:element name="MediaServiceObjectDetectorVersions" ma:index="15" nillable="true" ma:displayName="MediaServiceObjectDetectorVersions" ma:hidden="true" ma:indexed="true" ma:internalName="MediaServiceObjectDetectorVersions" ma:readOnly="true">
      <xsd:simpleType>
        <xsd:restriction base="dms:Text"/>
      </xsd:simpleType>
    </xsd:element>
    <xsd:element name="MediaServiceAutoTags" ma:index="16" nillable="true" ma:displayName="Tags" ma:internalName="MediaServiceAutoTags"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SystemTags" ma:index="25" nillable="true" ma:displayName="MediaServiceSystemTags" ma:hidden="true" ma:internalName="MediaServiceSystemTags" ma:readOnly="true">
      <xsd:simpleType>
        <xsd:restriction base="dms:Note"/>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f38b5c3-c8a4-4d0e-a44f-5b6bf9b6babb" elementFormDefault="qualified">
    <xsd:import namespace="http://schemas.microsoft.com/office/2006/documentManagement/types"/>
    <xsd:import namespace="http://schemas.microsoft.com/office/infopath/2007/PartnerControls"/>
    <xsd:element name="SharedWithUsers" ma:index="2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Shared With Details" ma:internalName="SharedWithDetails" ma:readOnly="true">
      <xsd:simpleType>
        <xsd:restriction base="dms:Note">
          <xsd:maxLength value="255"/>
        </xsd:restriction>
      </xsd:simpleType>
    </xsd:element>
    <xsd:element name="SharingHintHash" ma:index="2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igrationWizIdPermissions xmlns="11c467b5-e4c4-4c40-a24c-e4289e065273" xsi:nil="true"/>
    <MigrationWizId xmlns="11c467b5-e4c4-4c40-a24c-e4289e065273" xsi:nil="true"/>
    <_activity xmlns="11c467b5-e4c4-4c40-a24c-e4289e065273" xsi:nil="true"/>
    <MigrationWizIdVersion xmlns="11c467b5-e4c4-4c40-a24c-e4289e065273" xsi:nil="true"/>
  </documentManagement>
</p:properties>
</file>

<file path=customXml/itemProps1.xml><?xml version="1.0" encoding="utf-8"?>
<ds:datastoreItem xmlns:ds="http://schemas.openxmlformats.org/officeDocument/2006/customXml" ds:itemID="{4885566F-5192-41FC-87D2-6FD630DBA0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1c467b5-e4c4-4c40-a24c-e4289e065273"/>
    <ds:schemaRef ds:uri="8f38b5c3-c8a4-4d0e-a44f-5b6bf9b6bab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AC3B6CA-A98A-4880-ABE9-8E45F9B22BED}">
  <ds:schemaRefs>
    <ds:schemaRef ds:uri="http://schemas.microsoft.com/sharepoint/v3/contenttype/forms"/>
  </ds:schemaRefs>
</ds:datastoreItem>
</file>

<file path=customXml/itemProps3.xml><?xml version="1.0" encoding="utf-8"?>
<ds:datastoreItem xmlns:ds="http://schemas.openxmlformats.org/officeDocument/2006/customXml" ds:itemID="{0E03C569-2053-4D9A-B835-3DF3A161FF34}">
  <ds:schemaRefs>
    <ds:schemaRef ds:uri="http://schemas.microsoft.com/office/2006/metadata/properties"/>
    <ds:schemaRef ds:uri="http://purl.org/dc/terms/"/>
    <ds:schemaRef ds:uri="http://www.w3.org/XML/1998/namespace"/>
    <ds:schemaRef ds:uri="http://purl.org/dc/elements/1.1/"/>
    <ds:schemaRef ds:uri="http://schemas.microsoft.com/office/infopath/2007/PartnerControls"/>
    <ds:schemaRef ds:uri="http://schemas.microsoft.com/office/2006/documentManagement/types"/>
    <ds:schemaRef ds:uri="11c467b5-e4c4-4c40-a24c-e4289e065273"/>
    <ds:schemaRef ds:uri="http://schemas.openxmlformats.org/package/2006/metadata/core-properties"/>
    <ds:schemaRef ds:uri="8f38b5c3-c8a4-4d0e-a44f-5b6bf9b6babb"/>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653</TotalTime>
  <Words>598</Words>
  <Application>Microsoft Office PowerPoint</Application>
  <PresentationFormat>Widescreen</PresentationFormat>
  <Paragraphs>33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Post 18</vt:lpstr>
      <vt:lpstr>PowerPoint Presentation</vt:lpstr>
      <vt:lpstr>Going to Uni</vt:lpstr>
      <vt:lpstr>Going to Uni</vt:lpstr>
      <vt:lpstr>Not Going to Uni</vt:lpstr>
      <vt:lpstr>Not Going to Uni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Apprenticeships Group Chat – Notes for Teachers</dc:title>
  <dc:creator>Newell, L (High Storrs - Staff)</dc:creator>
  <cp:lastModifiedBy>Lee, P (High Storrs - Staff)</cp:lastModifiedBy>
  <cp:revision>3</cp:revision>
  <dcterms:created xsi:type="dcterms:W3CDTF">2024-01-18T14:11:11Z</dcterms:created>
  <dcterms:modified xsi:type="dcterms:W3CDTF">2024-01-19T12:48:56Z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0x01010062413474FC6F3143ABC8161036F9494F</vt:lpwstr>
  </property>
</Properties>
</file>