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A49D-11B4-477C-99D2-7E5062698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0D736-3171-402C-833D-6FD18A1FE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93B5EC-69D2-4F84-B05D-F1BD72B5C5D9}"/>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91C61E04-66AC-42A9-88A2-A0F6531F27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2F17AB-D081-493F-9F16-94F635485080}"/>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398125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EAE0-CDDB-4A01-B365-B5AC781A91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498D23-32D6-4031-AAB9-5A02FE936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FD8CB7-48E1-4978-9453-03530E4FAE56}"/>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89C3A355-236D-4298-B405-4D6E26F45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C12B8-5B01-4627-B346-B37CB6B80D1B}"/>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135089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E759-1CC6-4692-A9FF-BD0AD680BD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74B85E-B2E8-4415-A12D-29E1218E2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17B4C-AC11-4FB0-843E-034C3E3529BF}"/>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E1D58EB0-68E8-45C4-B17A-8F4A65D5A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DB5D8C-4D28-4F76-8D37-7617D44DB237}"/>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83407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062A-0266-445A-8A0B-E7489F4C62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82998E-30E5-4B0E-87C2-FED51FA93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02670-142F-4AB9-A5A8-BE67EF7F3386}"/>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3A8AD4FB-7165-413A-97D7-4F66C90BDC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8CDAE3-13C4-4411-8E3C-79702A8EB3F5}"/>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260323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7ADB-3DB9-40B9-8D92-557C3873D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8EFCD-CE7F-4DA9-80D2-428F165625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19823-D8FA-4302-8394-16219CAB5B78}"/>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AF9AB099-9152-45F6-BF87-7C6F6CC6D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82365-DE99-41D3-BECB-2070BB7602AF}"/>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150132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D18A-332F-4C1C-A589-88F729CCB9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EE29AE-7AF7-4826-AD32-83786F000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3F38E9-9A32-4EBD-B970-2540E5EBC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AABF3E-D78B-4B99-A7BA-D0CDC62859CC}"/>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6" name="Footer Placeholder 5">
            <a:extLst>
              <a:ext uri="{FF2B5EF4-FFF2-40B4-BE49-F238E27FC236}">
                <a16:creationId xmlns:a16="http://schemas.microsoft.com/office/drawing/2014/main" id="{11B7E117-EAB7-494D-ADE3-2B9523E3D0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E68673-472F-425B-B0A7-9F85D3A9937B}"/>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18797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7CBF-C1EF-4A13-8862-F95D1F2773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8D2E10-68A0-4180-9D4A-EFDEA444A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F95C8A-2861-4C17-BC0D-6DD3E8072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BB1372-DFFD-4A9B-BADE-578337D267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A33D-8ADE-4DBE-9D0D-250584946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66BBAA-4206-49E0-B085-D28D2DBF36ED}"/>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8" name="Footer Placeholder 7">
            <a:extLst>
              <a:ext uri="{FF2B5EF4-FFF2-40B4-BE49-F238E27FC236}">
                <a16:creationId xmlns:a16="http://schemas.microsoft.com/office/drawing/2014/main" id="{26826503-1370-4D42-BD45-F6D6447404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2E03B8-2E76-474C-AAA4-2D6D770215C3}"/>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323578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133B-DF32-4805-B01F-574045A5DD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63BC40-6A8D-4EDC-86ED-771E888E64C0}"/>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4" name="Footer Placeholder 3">
            <a:extLst>
              <a:ext uri="{FF2B5EF4-FFF2-40B4-BE49-F238E27FC236}">
                <a16:creationId xmlns:a16="http://schemas.microsoft.com/office/drawing/2014/main" id="{51C6A84F-4EF1-4563-9C56-CBAA1F3B24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8115F0-2925-4ADD-AD85-82A4A8175C9C}"/>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277815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E65D4-5CB0-4EF0-B205-484FD042ECCF}"/>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3" name="Footer Placeholder 2">
            <a:extLst>
              <a:ext uri="{FF2B5EF4-FFF2-40B4-BE49-F238E27FC236}">
                <a16:creationId xmlns:a16="http://schemas.microsoft.com/office/drawing/2014/main" id="{B85348CD-AEC5-4B9A-81C6-3A83B31C4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28A845-E4CB-464D-ACCD-97D5DA619D87}"/>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348381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289F-42A4-4A44-8F98-0D92D61FA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4D745E-D5AE-4A0F-A523-778263DBB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B66920-BCD2-4B03-BA37-A11EDB887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A6E0E-98B2-45C1-8D33-354ED98E5FC8}"/>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6" name="Footer Placeholder 5">
            <a:extLst>
              <a:ext uri="{FF2B5EF4-FFF2-40B4-BE49-F238E27FC236}">
                <a16:creationId xmlns:a16="http://schemas.microsoft.com/office/drawing/2014/main" id="{50B89010-1056-4FC5-AE7A-B44E2C5D4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6D0FEE-831C-44B8-875D-87DF0092AF5F}"/>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351943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A898-C19F-4423-B7A0-F167A3CFD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36E87B-A39F-48B1-A749-1BE9EE59D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238B70-5E34-42DD-9447-53ED69598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1C21C-3034-4872-9980-5F629C334B00}"/>
              </a:ext>
            </a:extLst>
          </p:cNvPr>
          <p:cNvSpPr>
            <a:spLocks noGrp="1"/>
          </p:cNvSpPr>
          <p:nvPr>
            <p:ph type="dt" sz="half" idx="10"/>
          </p:nvPr>
        </p:nvSpPr>
        <p:spPr/>
        <p:txBody>
          <a:bodyPr/>
          <a:lstStyle/>
          <a:p>
            <a:fld id="{1119FE16-11BA-486D-9826-0561363E9631}" type="datetimeFigureOut">
              <a:rPr lang="en-GB" smtClean="0"/>
              <a:t>20/04/2020</a:t>
            </a:fld>
            <a:endParaRPr lang="en-GB"/>
          </a:p>
        </p:txBody>
      </p:sp>
      <p:sp>
        <p:nvSpPr>
          <p:cNvPr id="6" name="Footer Placeholder 5">
            <a:extLst>
              <a:ext uri="{FF2B5EF4-FFF2-40B4-BE49-F238E27FC236}">
                <a16:creationId xmlns:a16="http://schemas.microsoft.com/office/drawing/2014/main" id="{0AB35B7E-F35B-4812-91DB-E4B75B9F9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B166C-BD6F-41AE-99A0-F28CBC561BA5}"/>
              </a:ext>
            </a:extLst>
          </p:cNvPr>
          <p:cNvSpPr>
            <a:spLocks noGrp="1"/>
          </p:cNvSpPr>
          <p:nvPr>
            <p:ph type="sldNum" sz="quarter" idx="12"/>
          </p:nvPr>
        </p:nvSpPr>
        <p:spPr/>
        <p:txBody>
          <a:bodyPr/>
          <a:lstStyle/>
          <a:p>
            <a:fld id="{6BF35A99-C4A9-4C72-8820-A885FC5C15A9}" type="slidenum">
              <a:rPr lang="en-GB" smtClean="0"/>
              <a:t>‹#›</a:t>
            </a:fld>
            <a:endParaRPr lang="en-GB"/>
          </a:p>
        </p:txBody>
      </p:sp>
    </p:spTree>
    <p:extLst>
      <p:ext uri="{BB962C8B-B14F-4D97-AF65-F5344CB8AC3E}">
        <p14:creationId xmlns:p14="http://schemas.microsoft.com/office/powerpoint/2010/main" val="287073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D105E-60E0-4712-BC95-C3670A661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26B89A-D2F1-4FC9-98EB-A391FC2A9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3D05A9-793B-4979-8CB5-24A3AC3DE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9FE16-11BA-486D-9826-0561363E9631}" type="datetimeFigureOut">
              <a:rPr lang="en-GB" smtClean="0"/>
              <a:t>20/04/2020</a:t>
            </a:fld>
            <a:endParaRPr lang="en-GB"/>
          </a:p>
        </p:txBody>
      </p:sp>
      <p:sp>
        <p:nvSpPr>
          <p:cNvPr id="5" name="Footer Placeholder 4">
            <a:extLst>
              <a:ext uri="{FF2B5EF4-FFF2-40B4-BE49-F238E27FC236}">
                <a16:creationId xmlns:a16="http://schemas.microsoft.com/office/drawing/2014/main" id="{CD1B9AAF-ADDD-43F5-8100-1B29648BD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902D56-5D56-457E-B79B-9BBC585A3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35A99-C4A9-4C72-8820-A885FC5C15A9}" type="slidenum">
              <a:rPr lang="en-GB" smtClean="0"/>
              <a:t>‹#›</a:t>
            </a:fld>
            <a:endParaRPr lang="en-GB"/>
          </a:p>
        </p:txBody>
      </p:sp>
    </p:spTree>
    <p:extLst>
      <p:ext uri="{BB962C8B-B14F-4D97-AF65-F5344CB8AC3E}">
        <p14:creationId xmlns:p14="http://schemas.microsoft.com/office/powerpoint/2010/main" val="2079464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unifrog.org/student/h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E957DE-0DB7-4C8F-BDD8-6544C248945C}"/>
              </a:ext>
            </a:extLst>
          </p:cNvPr>
          <p:cNvSpPr txBox="1"/>
          <p:nvPr/>
        </p:nvSpPr>
        <p:spPr>
          <a:xfrm>
            <a:off x="1507787" y="2654781"/>
            <a:ext cx="9474741" cy="1548437"/>
          </a:xfrm>
          <a:prstGeom prst="rect">
            <a:avLst/>
          </a:prstGeom>
          <a:noFill/>
        </p:spPr>
        <p:txBody>
          <a:bodyPr wrap="square" rtlCol="0">
            <a:spAutoFit/>
          </a:bodyPr>
          <a:lstStyle/>
          <a:p>
            <a:pPr>
              <a:lnSpc>
                <a:spcPct val="200000"/>
              </a:lnSpc>
            </a:pPr>
            <a:r>
              <a:rPr lang="en-GB" sz="5600" dirty="0">
                <a:solidFill>
                  <a:schemeClr val="bg1"/>
                </a:solidFill>
                <a:latin typeface="Open Sans" panose="020B0604020202020204" charset="0"/>
                <a:ea typeface="Open Sans" panose="020B0604020202020204" charset="0"/>
                <a:cs typeface="Open Sans" panose="020B0604020202020204" charset="0"/>
              </a:rPr>
              <a:t>Interests profile</a:t>
            </a:r>
          </a:p>
        </p:txBody>
      </p:sp>
    </p:spTree>
    <p:extLst>
      <p:ext uri="{BB962C8B-B14F-4D97-AF65-F5344CB8AC3E}">
        <p14:creationId xmlns:p14="http://schemas.microsoft.com/office/powerpoint/2010/main" val="316990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ird, tree&#10;&#10;Description automatically generated">
            <a:extLst>
              <a:ext uri="{FF2B5EF4-FFF2-40B4-BE49-F238E27FC236}">
                <a16:creationId xmlns:a16="http://schemas.microsoft.com/office/drawing/2014/main" id="{1E2D76E9-B553-463F-B218-10D605742A46}"/>
              </a:ext>
            </a:extLst>
          </p:cNvPr>
          <p:cNvPicPr>
            <a:picLocks noChangeAspect="1"/>
          </p:cNvPicPr>
          <p:nvPr/>
        </p:nvPicPr>
        <p:blipFill rotWithShape="1">
          <a:blip r:embed="rId2">
            <a:extLst>
              <a:ext uri="{28A0092B-C50C-407E-A947-70E740481C1C}">
                <a14:useLocalDpi xmlns:a14="http://schemas.microsoft.com/office/drawing/2010/main" val="0"/>
              </a:ext>
            </a:extLst>
          </a:blip>
          <a:srcRect l="2333" r="6142"/>
          <a:stretch/>
        </p:blipFill>
        <p:spPr>
          <a:xfrm>
            <a:off x="1999132" y="377582"/>
            <a:ext cx="8302459" cy="1386516"/>
          </a:xfrm>
          <a:prstGeom prst="rect">
            <a:avLst/>
          </a:prstGeom>
        </p:spPr>
      </p:pic>
      <p:sp>
        <p:nvSpPr>
          <p:cNvPr id="10" name="TextBox 9">
            <a:extLst>
              <a:ext uri="{FF2B5EF4-FFF2-40B4-BE49-F238E27FC236}">
                <a16:creationId xmlns:a16="http://schemas.microsoft.com/office/drawing/2014/main" id="{9B3CAA22-5893-473D-BE1C-7C795B3617D7}"/>
              </a:ext>
            </a:extLst>
          </p:cNvPr>
          <p:cNvSpPr txBox="1"/>
          <p:nvPr/>
        </p:nvSpPr>
        <p:spPr>
          <a:xfrm>
            <a:off x="216568" y="1451726"/>
            <a:ext cx="11975432" cy="2568717"/>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If you would like to find out some information about the theory behind the Interests quiz, you can click the ‘Know-how library’ link which will take you directly to the guide homepage. Here, you are able to read the article explaining the background behind the Holland theory! </a:t>
            </a:r>
          </a:p>
          <a:p>
            <a:pPr>
              <a:lnSpc>
                <a:spcPct val="150000"/>
              </a:lnSpc>
            </a:pPr>
            <a:br>
              <a:rPr lang="en-GB" sz="2200" dirty="0">
                <a:latin typeface="Open Sans" panose="020B0604020202020204" charset="0"/>
                <a:ea typeface="Open Sans" panose="020B0604020202020204" charset="0"/>
                <a:cs typeface="Open Sans" panose="020B0604020202020204" charset="0"/>
              </a:rPr>
            </a:br>
            <a:endParaRPr lang="en-GB" sz="2200" dirty="0">
              <a:latin typeface="Open Sans" panose="020B0604020202020204" charset="0"/>
              <a:ea typeface="Open Sans" panose="020B0604020202020204" charset="0"/>
              <a:cs typeface="Open Sans" panose="020B0604020202020204" charset="0"/>
            </a:endParaRPr>
          </a:p>
        </p:txBody>
      </p:sp>
      <p:pic>
        <p:nvPicPr>
          <p:cNvPr id="12" name="Picture 11" descr="A close up of a logo&#10;&#10;Description automatically generated">
            <a:extLst>
              <a:ext uri="{FF2B5EF4-FFF2-40B4-BE49-F238E27FC236}">
                <a16:creationId xmlns:a16="http://schemas.microsoft.com/office/drawing/2014/main" id="{4BF392FA-E5D2-432E-A112-48BDCCFBC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711" y="3005592"/>
            <a:ext cx="3696246" cy="2922846"/>
          </a:xfrm>
          <a:prstGeom prst="rect">
            <a:avLst/>
          </a:prstGeom>
        </p:spPr>
      </p:pic>
    </p:spTree>
    <p:extLst>
      <p:ext uri="{BB962C8B-B14F-4D97-AF65-F5344CB8AC3E}">
        <p14:creationId xmlns:p14="http://schemas.microsoft.com/office/powerpoint/2010/main" val="64861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981D56B1-FC28-441B-9BF4-420153A52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110" y="978535"/>
            <a:ext cx="6744511" cy="3632606"/>
          </a:xfrm>
          <a:prstGeom prst="rect">
            <a:avLst/>
          </a:prstGeom>
        </p:spPr>
      </p:pic>
      <p:sp>
        <p:nvSpPr>
          <p:cNvPr id="8" name="TextBox 7">
            <a:extLst>
              <a:ext uri="{FF2B5EF4-FFF2-40B4-BE49-F238E27FC236}">
                <a16:creationId xmlns:a16="http://schemas.microsoft.com/office/drawing/2014/main" id="{C83FA924-9853-41E3-9599-2B93BE89FD64}"/>
              </a:ext>
            </a:extLst>
          </p:cNvPr>
          <p:cNvSpPr txBox="1"/>
          <p:nvPr/>
        </p:nvSpPr>
        <p:spPr>
          <a:xfrm>
            <a:off x="145544" y="1026762"/>
            <a:ext cx="5068482" cy="3584379"/>
          </a:xfrm>
          <a:prstGeom prst="rect">
            <a:avLst/>
          </a:prstGeom>
          <a:noFill/>
        </p:spPr>
        <p:txBody>
          <a:bodyPr wrap="square" rtlCol="0">
            <a:spAutoFit/>
          </a:bodyPr>
          <a:lstStyle/>
          <a:p>
            <a:pPr>
              <a:lnSpc>
                <a:spcPct val="150000"/>
              </a:lnSpc>
            </a:pPr>
            <a:r>
              <a:rPr lang="en-GB" sz="2200" dirty="0">
                <a:latin typeface="Open Sans"/>
              </a:rPr>
              <a:t>Your Interests profile can be saved as a PDF to be pushed to your Locker, or sent to a teacher.</a:t>
            </a:r>
          </a:p>
          <a:p>
            <a:pPr>
              <a:lnSpc>
                <a:spcPct val="150000"/>
              </a:lnSpc>
            </a:pPr>
            <a:endParaRPr lang="en-GB" sz="2200" dirty="0">
              <a:latin typeface="Open Sans"/>
            </a:endParaRPr>
          </a:p>
          <a:p>
            <a:pPr>
              <a:lnSpc>
                <a:spcPct val="150000"/>
              </a:lnSpc>
            </a:pPr>
            <a:r>
              <a:rPr lang="en-GB" sz="2200" dirty="0">
                <a:latin typeface="Open Sans"/>
              </a:rPr>
              <a:t>The quiz can be done as many times as you wish, just follow the link at the bottom of the page!</a:t>
            </a:r>
          </a:p>
        </p:txBody>
      </p:sp>
    </p:spTree>
    <p:extLst>
      <p:ext uri="{BB962C8B-B14F-4D97-AF65-F5344CB8AC3E}">
        <p14:creationId xmlns:p14="http://schemas.microsoft.com/office/powerpoint/2010/main" val="296097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5E5D0CC6-DCFF-4ADE-B4A2-C4B14F49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899" y="1167779"/>
            <a:ext cx="6703761" cy="3182593"/>
          </a:xfrm>
          <a:prstGeom prst="rect">
            <a:avLst/>
          </a:prstGeom>
        </p:spPr>
      </p:pic>
      <p:sp>
        <p:nvSpPr>
          <p:cNvPr id="6" name="TextBox 5">
            <a:extLst>
              <a:ext uri="{FF2B5EF4-FFF2-40B4-BE49-F238E27FC236}">
                <a16:creationId xmlns:a16="http://schemas.microsoft.com/office/drawing/2014/main" id="{96286E28-4035-4A28-B27E-89708B5A4602}"/>
              </a:ext>
            </a:extLst>
          </p:cNvPr>
          <p:cNvSpPr txBox="1"/>
          <p:nvPr/>
        </p:nvSpPr>
        <p:spPr>
          <a:xfrm>
            <a:off x="270971" y="852451"/>
            <a:ext cx="5038928" cy="4600042"/>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Once you have completed the Interests quiz your personality categories will be highlighted in the Careers and Subject libraries.</a:t>
            </a:r>
          </a:p>
          <a:p>
            <a:pPr>
              <a:lnSpc>
                <a:spcPct val="150000"/>
              </a:lnSpc>
            </a:pPr>
            <a:endParaRPr lang="en-GB" sz="2200" dirty="0">
              <a:latin typeface="Open Sans" panose="020B0604020202020204" charset="0"/>
              <a:ea typeface="Open Sans" panose="020B0604020202020204" charset="0"/>
              <a:cs typeface="Open Sans" panose="020B0604020202020204" charset="0"/>
            </a:endParaRPr>
          </a:p>
          <a:p>
            <a:pPr>
              <a:lnSpc>
                <a:spcPct val="150000"/>
              </a:lnSpc>
            </a:pPr>
            <a:r>
              <a:rPr lang="en-GB" sz="2200" dirty="0">
                <a:latin typeface="Open Sans" panose="020B0604020202020204" charset="0"/>
                <a:ea typeface="Open Sans" panose="020B0604020202020204" charset="0"/>
                <a:cs typeface="Open Sans" panose="020B0604020202020204" charset="0"/>
              </a:rPr>
              <a:t>Here you can find out some more information about the careers/subjects most commonly associated with your personality! </a:t>
            </a:r>
          </a:p>
        </p:txBody>
      </p:sp>
    </p:spTree>
    <p:extLst>
      <p:ext uri="{BB962C8B-B14F-4D97-AF65-F5344CB8AC3E}">
        <p14:creationId xmlns:p14="http://schemas.microsoft.com/office/powerpoint/2010/main" val="793317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63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55DA-FFB2-463D-97F8-58131FAFBD28}"/>
              </a:ext>
            </a:extLst>
          </p:cNvPr>
          <p:cNvSpPr>
            <a:spLocks noGrp="1"/>
          </p:cNvSpPr>
          <p:nvPr>
            <p:ph type="title"/>
          </p:nvPr>
        </p:nvSpPr>
        <p:spPr>
          <a:xfrm>
            <a:off x="477253" y="260852"/>
            <a:ext cx="10515600" cy="1325563"/>
          </a:xfrm>
        </p:spPr>
        <p:txBody>
          <a:bodyPr>
            <a:normAutofit/>
          </a:bodyPr>
          <a:lstStyle/>
          <a:p>
            <a:r>
              <a:rPr lang="en-GB" sz="3200" b="1" dirty="0">
                <a:latin typeface="Open Sans" panose="020B0604020202020204" charset="0"/>
                <a:ea typeface="Open Sans" panose="020B0604020202020204" charset="0"/>
                <a:cs typeface="Open Sans" panose="020B0604020202020204" charset="0"/>
              </a:rPr>
              <a:t>Unifrog Interests profile – what is it?</a:t>
            </a:r>
          </a:p>
        </p:txBody>
      </p:sp>
      <p:sp>
        <p:nvSpPr>
          <p:cNvPr id="3" name="Content Placeholder 2">
            <a:extLst>
              <a:ext uri="{FF2B5EF4-FFF2-40B4-BE49-F238E27FC236}">
                <a16:creationId xmlns:a16="http://schemas.microsoft.com/office/drawing/2014/main" id="{207C2496-62B3-4BED-8FC4-659C8714F2CC}"/>
              </a:ext>
            </a:extLst>
          </p:cNvPr>
          <p:cNvSpPr>
            <a:spLocks noGrp="1"/>
          </p:cNvSpPr>
          <p:nvPr>
            <p:ph idx="1"/>
          </p:nvPr>
        </p:nvSpPr>
        <p:spPr>
          <a:xfrm>
            <a:off x="477253" y="1156054"/>
            <a:ext cx="10515600" cy="4351338"/>
          </a:xfrm>
        </p:spPr>
        <p:txBody>
          <a:bodyPr>
            <a:noAutofit/>
          </a:bodyPr>
          <a:lstStyle/>
          <a:p>
            <a:pPr marL="0" indent="0">
              <a:lnSpc>
                <a:spcPct val="150000"/>
              </a:lnSpc>
              <a:spcAft>
                <a:spcPts val="800"/>
              </a:spcAft>
              <a:buNone/>
            </a:pPr>
            <a:r>
              <a:rPr lang="en-GB" sz="2200" dirty="0">
                <a:latin typeface="Open Sans" panose="020B0604020202020204" charset="0"/>
                <a:ea typeface="Open Sans" panose="020B0604020202020204" charset="0"/>
                <a:cs typeface="Open Sans" panose="020B0604020202020204" charset="0"/>
              </a:rPr>
              <a:t>This tool has been created based on Holland’s theory. It is of the idea that the careers you are likely to enjoy are linked to your personality. John Holland identified six categories of personality and the careers associated with them. No one’s personality fits neatly into just one category, but by finding which of the categories you are closest to, you will see the list of professions which correspond best to you.</a:t>
            </a:r>
          </a:p>
          <a:p>
            <a:pPr marL="0" indent="0">
              <a:lnSpc>
                <a:spcPct val="150000"/>
              </a:lnSpc>
              <a:spcAft>
                <a:spcPts val="800"/>
              </a:spcAft>
              <a:buNone/>
            </a:pPr>
            <a:r>
              <a:rPr lang="en-GB" sz="2200" dirty="0">
                <a:latin typeface="Open Sans" panose="020B0604020202020204" charset="0"/>
                <a:ea typeface="Open Sans" panose="020B0604020202020204" charset="0"/>
                <a:cs typeface="Open Sans" panose="020B0604020202020204" charset="0"/>
              </a:rPr>
              <a:t>Based on the results upon completing the Interests profile quiz, you will be able to explore careers and subjects best suited with your personality and even those that you may not have thought of otherwise!</a:t>
            </a:r>
          </a:p>
          <a:p>
            <a:pPr marL="0" indent="0">
              <a:lnSpc>
                <a:spcPct val="150000"/>
              </a:lnSpc>
              <a:buNone/>
            </a:pPr>
            <a:endParaRPr lang="en-GB" sz="22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7322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6E57C-4AA1-4069-9CAC-D297D99D40CF}"/>
              </a:ext>
            </a:extLst>
          </p:cNvPr>
          <p:cNvSpPr>
            <a:spLocks noGrp="1"/>
          </p:cNvSpPr>
          <p:nvPr>
            <p:ph idx="1"/>
          </p:nvPr>
        </p:nvSpPr>
        <p:spPr>
          <a:xfrm>
            <a:off x="1003570" y="550457"/>
            <a:ext cx="10515600" cy="1603375"/>
          </a:xfrm>
        </p:spPr>
        <p:txBody>
          <a:bodyPr>
            <a:normAutofit/>
          </a:bodyPr>
          <a:lstStyle/>
          <a:p>
            <a:pPr marL="0" indent="0">
              <a:lnSpc>
                <a:spcPct val="150000"/>
              </a:lnSpc>
              <a:buNone/>
            </a:pPr>
            <a:r>
              <a:rPr lang="en-GB" sz="2200" dirty="0">
                <a:latin typeface="Open sans"/>
                <a:ea typeface="Open Sans Semibold" panose="020B0706030804020204" pitchFamily="34" charset="0"/>
                <a:cs typeface="Open Sans Semibold" panose="020B0706030804020204" pitchFamily="34" charset="0"/>
              </a:rPr>
              <a:t>To get started, go to the student side of the platform at </a:t>
            </a:r>
            <a:r>
              <a:rPr lang="en-GB" sz="2200" dirty="0">
                <a:latin typeface="Open sans"/>
                <a:ea typeface="Open Sans Semibold" panose="020B0706030804020204" pitchFamily="34" charset="0"/>
                <a:cs typeface="Open Sans Semibold" panose="020B0706030804020204" pitchFamily="34" charset="0"/>
                <a:hlinkClick r:id="rId2"/>
              </a:rPr>
              <a:t>unifrog.org/student/home</a:t>
            </a:r>
            <a:r>
              <a:rPr lang="en-GB" sz="2200" dirty="0">
                <a:latin typeface="Open sans"/>
                <a:ea typeface="Open Sans Semibold" panose="020B0706030804020204" pitchFamily="34" charset="0"/>
                <a:cs typeface="Open Sans Semibold" panose="020B0706030804020204" pitchFamily="34" charset="0"/>
              </a:rPr>
              <a:t> and click ‘Start’ on the Interests profile.</a:t>
            </a:r>
          </a:p>
          <a:p>
            <a:pPr marL="0" indent="0">
              <a:lnSpc>
                <a:spcPct val="150000"/>
              </a:lnSpc>
              <a:buNone/>
            </a:pPr>
            <a:endParaRPr lang="en-GB" sz="2200" dirty="0"/>
          </a:p>
        </p:txBody>
      </p:sp>
      <p:pic>
        <p:nvPicPr>
          <p:cNvPr id="5" name="Picture 4" descr="A screenshot of a cell phone&#10;&#10;Description automatically generated">
            <a:extLst>
              <a:ext uri="{FF2B5EF4-FFF2-40B4-BE49-F238E27FC236}">
                <a16:creationId xmlns:a16="http://schemas.microsoft.com/office/drawing/2014/main" id="{40B9E6AF-8B17-4D1B-A945-9863B0983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834" y="1775566"/>
            <a:ext cx="6312483" cy="3730289"/>
          </a:xfrm>
          <a:prstGeom prst="rect">
            <a:avLst/>
          </a:prstGeom>
        </p:spPr>
      </p:pic>
    </p:spTree>
    <p:extLst>
      <p:ext uri="{BB962C8B-B14F-4D97-AF65-F5344CB8AC3E}">
        <p14:creationId xmlns:p14="http://schemas.microsoft.com/office/powerpoint/2010/main" val="78682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6320A-0964-466F-8855-43E316F8F109}"/>
              </a:ext>
            </a:extLst>
          </p:cNvPr>
          <p:cNvSpPr>
            <a:spLocks noGrp="1"/>
          </p:cNvSpPr>
          <p:nvPr>
            <p:ph idx="1"/>
          </p:nvPr>
        </p:nvSpPr>
        <p:spPr>
          <a:xfrm>
            <a:off x="1023025" y="4568825"/>
            <a:ext cx="10515600" cy="1034307"/>
          </a:xfrm>
        </p:spPr>
        <p:txBody>
          <a:bodyPr>
            <a:normAutofit lnSpcReduction="10000"/>
          </a:bodyPr>
          <a:lstStyle/>
          <a:p>
            <a:pPr marL="0" indent="0">
              <a:lnSpc>
                <a:spcPct val="150000"/>
              </a:lnSpc>
              <a:buNone/>
            </a:pPr>
            <a:r>
              <a:rPr lang="en-GB" sz="2200" dirty="0">
                <a:latin typeface="Open Sans" panose="020B0604020202020204" charset="0"/>
                <a:ea typeface="Open Sans" panose="020B0604020202020204" charset="0"/>
                <a:cs typeface="Open Sans" panose="020B0604020202020204" charset="0"/>
              </a:rPr>
              <a:t>You will be asked to answer a range of different questions.  You can select whether you agree, disagree, or sit somewhere between those two points. </a:t>
            </a:r>
            <a:endParaRPr lang="en-GB" sz="2200" dirty="0"/>
          </a:p>
        </p:txBody>
      </p:sp>
      <p:pic>
        <p:nvPicPr>
          <p:cNvPr id="5" name="Picture 4" descr="A picture containing screenshot&#10;&#10;Description automatically generated">
            <a:extLst>
              <a:ext uri="{FF2B5EF4-FFF2-40B4-BE49-F238E27FC236}">
                <a16:creationId xmlns:a16="http://schemas.microsoft.com/office/drawing/2014/main" id="{A207F766-9DA2-4F38-82E6-B891ADE78950}"/>
              </a:ext>
            </a:extLst>
          </p:cNvPr>
          <p:cNvPicPr>
            <a:picLocks noChangeAspect="1"/>
          </p:cNvPicPr>
          <p:nvPr/>
        </p:nvPicPr>
        <p:blipFill rotWithShape="1">
          <a:blip r:embed="rId2">
            <a:extLst>
              <a:ext uri="{28A0092B-C50C-407E-A947-70E740481C1C}">
                <a14:useLocalDpi xmlns:a14="http://schemas.microsoft.com/office/drawing/2010/main" val="0"/>
              </a:ext>
            </a:extLst>
          </a:blip>
          <a:srcRect l="2016" r="9129"/>
          <a:stretch/>
        </p:blipFill>
        <p:spPr>
          <a:xfrm>
            <a:off x="2919013" y="612842"/>
            <a:ext cx="6584912" cy="3700865"/>
          </a:xfrm>
          <a:prstGeom prst="rect">
            <a:avLst/>
          </a:prstGeom>
        </p:spPr>
      </p:pic>
    </p:spTree>
    <p:extLst>
      <p:ext uri="{BB962C8B-B14F-4D97-AF65-F5344CB8AC3E}">
        <p14:creationId xmlns:p14="http://schemas.microsoft.com/office/powerpoint/2010/main" val="242296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DEDF6-0581-4098-BEC1-DA833E5DA9DF}"/>
              </a:ext>
            </a:extLst>
          </p:cNvPr>
          <p:cNvSpPr>
            <a:spLocks noGrp="1"/>
          </p:cNvSpPr>
          <p:nvPr>
            <p:ph idx="1"/>
          </p:nvPr>
        </p:nvSpPr>
        <p:spPr>
          <a:xfrm>
            <a:off x="457924" y="4619512"/>
            <a:ext cx="11276149" cy="1394230"/>
          </a:xfrm>
        </p:spPr>
        <p:txBody>
          <a:bodyPr>
            <a:noAutofit/>
          </a:bodyPr>
          <a:lstStyle/>
          <a:p>
            <a:pPr marL="0" indent="0">
              <a:lnSpc>
                <a:spcPct val="150000"/>
              </a:lnSpc>
              <a:buNone/>
            </a:pPr>
            <a:r>
              <a:rPr lang="en-GB" sz="2200" dirty="0">
                <a:latin typeface="Open sans"/>
                <a:ea typeface="Open Sans Semibold" panose="020B0706030804020204" pitchFamily="34" charset="0"/>
                <a:cs typeface="Open Sans Semibold" panose="020B0706030804020204" pitchFamily="34" charset="0"/>
              </a:rPr>
              <a:t>The blue progress bar at the top left hand side will increase as you answer the questions. The bar will continue to increase until you have finished the quiz and reached 100%.</a:t>
            </a:r>
          </a:p>
          <a:p>
            <a:pPr marL="0" indent="0">
              <a:lnSpc>
                <a:spcPct val="150000"/>
              </a:lnSpc>
              <a:buNone/>
            </a:pPr>
            <a:endParaRPr lang="en-GB" sz="2200" dirty="0"/>
          </a:p>
        </p:txBody>
      </p:sp>
      <p:pic>
        <p:nvPicPr>
          <p:cNvPr id="5" name="Picture 4" descr="A picture containing screenshot&#10;&#10;Description automatically generated">
            <a:extLst>
              <a:ext uri="{FF2B5EF4-FFF2-40B4-BE49-F238E27FC236}">
                <a16:creationId xmlns:a16="http://schemas.microsoft.com/office/drawing/2014/main" id="{4CBA3301-A1BC-4AB3-8DE9-42296FD2E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448" y="546387"/>
            <a:ext cx="7459103" cy="4009985"/>
          </a:xfrm>
          <a:prstGeom prst="rect">
            <a:avLst/>
          </a:prstGeom>
        </p:spPr>
      </p:pic>
    </p:spTree>
    <p:extLst>
      <p:ext uri="{BB962C8B-B14F-4D97-AF65-F5344CB8AC3E}">
        <p14:creationId xmlns:p14="http://schemas.microsoft.com/office/powerpoint/2010/main" val="268305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21DDD-E0C5-4488-9977-892D956FC59C}"/>
              </a:ext>
            </a:extLst>
          </p:cNvPr>
          <p:cNvSpPr>
            <a:spLocks noGrp="1"/>
          </p:cNvSpPr>
          <p:nvPr>
            <p:ph idx="1"/>
          </p:nvPr>
        </p:nvSpPr>
        <p:spPr>
          <a:xfrm>
            <a:off x="1013298" y="4325633"/>
            <a:ext cx="10515600" cy="1603375"/>
          </a:xfrm>
        </p:spPr>
        <p:txBody>
          <a:bodyPr>
            <a:normAutofit/>
          </a:bodyPr>
          <a:lstStyle/>
          <a:p>
            <a:pPr marL="0" indent="0">
              <a:lnSpc>
                <a:spcPct val="150000"/>
              </a:lnSpc>
              <a:buNone/>
            </a:pPr>
            <a:r>
              <a:rPr lang="en-GB" sz="2200" dirty="0">
                <a:latin typeface="Open Sans" panose="020B0604020202020204" charset="0"/>
                <a:ea typeface="Open Sans" panose="020B0604020202020204" charset="0"/>
                <a:cs typeface="Open Sans" panose="020B0604020202020204" charset="0"/>
              </a:rPr>
              <a:t>Once you have answered the questions, click ‘Get your results’. Here, your personality will be broken down into 6 categories and where you sit within each of them, based on your interests!</a:t>
            </a:r>
          </a:p>
          <a:p>
            <a:pPr marL="0" indent="0">
              <a:lnSpc>
                <a:spcPct val="150000"/>
              </a:lnSpc>
              <a:buNone/>
            </a:pPr>
            <a:endParaRPr lang="en-GB" sz="2200" dirty="0">
              <a:latin typeface="Open Sans" panose="020B0604020202020204" charset="0"/>
              <a:ea typeface="Open Sans" panose="020B0604020202020204" charset="0"/>
              <a:cs typeface="Open Sans" panose="020B0604020202020204" charset="0"/>
            </a:endParaRPr>
          </a:p>
        </p:txBody>
      </p:sp>
      <p:pic>
        <p:nvPicPr>
          <p:cNvPr id="5" name="Picture 4" descr="A screenshot of a cell phone&#10;&#10;Description automatically generated">
            <a:extLst>
              <a:ext uri="{FF2B5EF4-FFF2-40B4-BE49-F238E27FC236}">
                <a16:creationId xmlns:a16="http://schemas.microsoft.com/office/drawing/2014/main" id="{B737A7F7-60E4-4460-9AA8-B307329D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373707"/>
            <a:ext cx="6720114" cy="3786826"/>
          </a:xfrm>
          <a:prstGeom prst="rect">
            <a:avLst/>
          </a:prstGeom>
        </p:spPr>
      </p:pic>
    </p:spTree>
    <p:extLst>
      <p:ext uri="{BB962C8B-B14F-4D97-AF65-F5344CB8AC3E}">
        <p14:creationId xmlns:p14="http://schemas.microsoft.com/office/powerpoint/2010/main" val="3082365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294A399C-7C55-4326-A972-1253C5EB22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649"/>
          <a:stretch/>
        </p:blipFill>
        <p:spPr>
          <a:xfrm>
            <a:off x="1813885" y="595075"/>
            <a:ext cx="8564229" cy="3383537"/>
          </a:xfrm>
        </p:spPr>
      </p:pic>
      <p:sp>
        <p:nvSpPr>
          <p:cNvPr id="6" name="TextBox 5">
            <a:extLst>
              <a:ext uri="{FF2B5EF4-FFF2-40B4-BE49-F238E27FC236}">
                <a16:creationId xmlns:a16="http://schemas.microsoft.com/office/drawing/2014/main" id="{246448A6-2F52-4CE4-BDDF-22A0FA182D2C}"/>
              </a:ext>
            </a:extLst>
          </p:cNvPr>
          <p:cNvSpPr txBox="1"/>
          <p:nvPr/>
        </p:nvSpPr>
        <p:spPr>
          <a:xfrm>
            <a:off x="1196502" y="4494178"/>
            <a:ext cx="10651787" cy="1055545"/>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Your categories will appear in order from highest to lowest, where you will be able to expand each to read more about the specified category.</a:t>
            </a:r>
          </a:p>
        </p:txBody>
      </p:sp>
    </p:spTree>
    <p:extLst>
      <p:ext uri="{BB962C8B-B14F-4D97-AF65-F5344CB8AC3E}">
        <p14:creationId xmlns:p14="http://schemas.microsoft.com/office/powerpoint/2010/main" val="31880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FA0AE4CC-E3BC-4A52-ADE7-505C8491D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169" y="370044"/>
            <a:ext cx="5035661" cy="4402004"/>
          </a:xfrm>
          <a:prstGeom prst="rect">
            <a:avLst/>
          </a:prstGeom>
        </p:spPr>
      </p:pic>
      <p:sp>
        <p:nvSpPr>
          <p:cNvPr id="10" name="TextBox 9">
            <a:extLst>
              <a:ext uri="{FF2B5EF4-FFF2-40B4-BE49-F238E27FC236}">
                <a16:creationId xmlns:a16="http://schemas.microsoft.com/office/drawing/2014/main" id="{49544F53-1CA8-4E08-9586-8B082B1CAE6F}"/>
              </a:ext>
            </a:extLst>
          </p:cNvPr>
          <p:cNvSpPr txBox="1"/>
          <p:nvPr/>
        </p:nvSpPr>
        <p:spPr>
          <a:xfrm>
            <a:off x="896369" y="4705834"/>
            <a:ext cx="11295631" cy="1044901"/>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Using category combinations, you can search for careers and subjects that might be suited to you from the Careers and Subjects libraries.</a:t>
            </a:r>
          </a:p>
        </p:txBody>
      </p:sp>
    </p:spTree>
    <p:extLst>
      <p:ext uri="{BB962C8B-B14F-4D97-AF65-F5344CB8AC3E}">
        <p14:creationId xmlns:p14="http://schemas.microsoft.com/office/powerpoint/2010/main" val="379560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13F9C-0632-444E-8D78-D1C48EC7B388}"/>
              </a:ext>
            </a:extLst>
          </p:cNvPr>
          <p:cNvSpPr txBox="1"/>
          <p:nvPr/>
        </p:nvSpPr>
        <p:spPr>
          <a:xfrm>
            <a:off x="660918" y="4404557"/>
            <a:ext cx="10870163" cy="1552733"/>
          </a:xfrm>
          <a:prstGeom prst="rect">
            <a:avLst/>
          </a:prstGeom>
          <a:noFill/>
        </p:spPr>
        <p:txBody>
          <a:bodyPr wrap="square" rtlCol="0">
            <a:spAutoFit/>
          </a:bodyPr>
          <a:lstStyle/>
          <a:p>
            <a:pPr>
              <a:lnSpc>
                <a:spcPct val="150000"/>
              </a:lnSpc>
            </a:pPr>
            <a:r>
              <a:rPr lang="en-US" sz="2200" dirty="0">
                <a:latin typeface="Open Sans"/>
              </a:rPr>
              <a:t>These links will take you directly to the Careers or Subjects library where you can find detailed information on these matched profiles.</a:t>
            </a:r>
          </a:p>
          <a:p>
            <a:pPr>
              <a:lnSpc>
                <a:spcPct val="150000"/>
              </a:lnSpc>
            </a:pPr>
            <a:endParaRPr lang="en-US" sz="2200" dirty="0">
              <a:latin typeface="Open Sans"/>
            </a:endParaRPr>
          </a:p>
        </p:txBody>
      </p:sp>
      <p:pic>
        <p:nvPicPr>
          <p:cNvPr id="5" name="Picture 4" descr="A screenshot of a social media post&#10;&#10;Description automatically generated">
            <a:extLst>
              <a:ext uri="{FF2B5EF4-FFF2-40B4-BE49-F238E27FC236}">
                <a16:creationId xmlns:a16="http://schemas.microsoft.com/office/drawing/2014/main" id="{A1F9AE76-0923-4634-9C7A-D5E1E3CE9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73" y="475862"/>
            <a:ext cx="6258451" cy="3742083"/>
          </a:xfrm>
          <a:prstGeom prst="rect">
            <a:avLst/>
          </a:prstGeom>
        </p:spPr>
      </p:pic>
    </p:spTree>
    <p:extLst>
      <p:ext uri="{BB962C8B-B14F-4D97-AF65-F5344CB8AC3E}">
        <p14:creationId xmlns:p14="http://schemas.microsoft.com/office/powerpoint/2010/main" val="158890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469</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Open sans</vt:lpstr>
      <vt:lpstr>Office Theme</vt:lpstr>
      <vt:lpstr>PowerPoint Presentation</vt:lpstr>
      <vt:lpstr>Unifrog Interests profile – what is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Brennan</dc:creator>
  <cp:lastModifiedBy>Lizzie Brennan</cp:lastModifiedBy>
  <cp:revision>13</cp:revision>
  <dcterms:created xsi:type="dcterms:W3CDTF">2020-04-15T08:22:00Z</dcterms:created>
  <dcterms:modified xsi:type="dcterms:W3CDTF">2020-04-20T16:19:44Z</dcterms:modified>
</cp:coreProperties>
</file>