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78" r:id="rId3"/>
    <p:sldId id="280" r:id="rId4"/>
    <p:sldId id="281" r:id="rId5"/>
    <p:sldId id="282" r:id="rId6"/>
    <p:sldId id="283" r:id="rId7"/>
    <p:sldId id="284" r:id="rId8"/>
    <p:sldId id="285" r:id="rId9"/>
    <p:sldId id="286" r:id="rId10"/>
    <p:sldId id="287" r:id="rId11"/>
    <p:sldId id="288" r:id="rId12"/>
    <p:sldId id="289" r:id="rId13"/>
    <p:sldId id="290" r:id="rId14"/>
    <p:sldId id="279"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Open sans" panose="020B0606030504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9B59B6"/>
    <a:srgbClr val="B65959"/>
    <a:srgbClr val="D95459"/>
    <a:srgbClr val="4BC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guide orient="horz" pos="2160"/>
        <p:guide pos="38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02/09/2019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508771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02/09/2019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3243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02/09/2019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733169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02/09/2019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748297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E1B088-618C-437A-B035-EF7A1A5E8653}" type="datetimeFigureOut">
              <a:rPr lang="en-GB" smtClean="0">
                <a:solidFill>
                  <a:prstClr val="black">
                    <a:tint val="75000"/>
                  </a:prstClr>
                </a:solidFill>
              </a:rPr>
              <a:pPr/>
              <a:t>02/09/2019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275782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02/09/2019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589922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E1B088-618C-437A-B035-EF7A1A5E8653}" type="datetimeFigureOut">
              <a:rPr lang="en-GB" smtClean="0">
                <a:solidFill>
                  <a:prstClr val="black">
                    <a:tint val="75000"/>
                  </a:prstClr>
                </a:solidFill>
              </a:rPr>
              <a:pPr/>
              <a:t>02/09/2019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443939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E1B088-618C-437A-B035-EF7A1A5E8653}" type="datetimeFigureOut">
              <a:rPr lang="en-GB" smtClean="0">
                <a:solidFill>
                  <a:prstClr val="black">
                    <a:tint val="75000"/>
                  </a:prstClr>
                </a:solidFill>
              </a:rPr>
              <a:pPr/>
              <a:t>02/09/2019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871149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1B088-618C-437A-B035-EF7A1A5E8653}" type="datetimeFigureOut">
              <a:rPr lang="en-GB" smtClean="0">
                <a:solidFill>
                  <a:prstClr val="black">
                    <a:tint val="75000"/>
                  </a:prstClr>
                </a:solidFill>
              </a:rPr>
              <a:pPr/>
              <a:t>02/09/2019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807222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02/09/2019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894982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E1B088-618C-437A-B035-EF7A1A5E8653}" type="datetimeFigureOut">
              <a:rPr lang="en-GB" smtClean="0">
                <a:solidFill>
                  <a:prstClr val="black">
                    <a:tint val="75000"/>
                  </a:prstClr>
                </a:solidFill>
              </a:rPr>
              <a:pPr/>
              <a:t>02/09/2019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68081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1B088-618C-437A-B035-EF7A1A5E8653}" type="datetimeFigureOut">
              <a:rPr lang="en-GB" smtClean="0">
                <a:solidFill>
                  <a:prstClr val="black">
                    <a:tint val="75000"/>
                  </a:prstClr>
                </a:solidFill>
              </a:rPr>
              <a:pPr/>
              <a:t>02/09/2019</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23DC8-5FE0-4F22-8704-519BFCC8AED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3744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nifrog.org/student/hom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892283-18F1-44BA-8E4A-9506B634CDAB}"/>
              </a:ext>
            </a:extLst>
          </p:cNvPr>
          <p:cNvSpPr txBox="1"/>
          <p:nvPr/>
        </p:nvSpPr>
        <p:spPr>
          <a:xfrm>
            <a:off x="1524000" y="3255962"/>
            <a:ext cx="8743950" cy="954107"/>
          </a:xfrm>
          <a:prstGeom prst="rect">
            <a:avLst/>
          </a:prstGeom>
          <a:noFill/>
        </p:spPr>
        <p:txBody>
          <a:bodyPr wrap="square" rtlCol="0">
            <a:spAutoFit/>
          </a:bodyPr>
          <a:lstStyle/>
          <a:p>
            <a:r>
              <a:rPr lang="en-US" sz="5600" dirty="0">
                <a:solidFill>
                  <a:schemeClr val="bg1"/>
                </a:solidFill>
                <a:latin typeface="Open sans"/>
              </a:rPr>
              <a:t>Subjects library</a:t>
            </a:r>
            <a:endParaRPr lang="en-GB" sz="5600" dirty="0">
              <a:solidFill>
                <a:schemeClr val="bg1"/>
              </a:solidFill>
              <a:latin typeface="Open sans"/>
            </a:endParaRPr>
          </a:p>
        </p:txBody>
      </p:sp>
    </p:spTree>
    <p:extLst>
      <p:ext uri="{BB962C8B-B14F-4D97-AF65-F5344CB8AC3E}">
        <p14:creationId xmlns:p14="http://schemas.microsoft.com/office/powerpoint/2010/main" val="266554350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42FF13-8958-4D5A-9E1A-321485ED9D14}"/>
              </a:ext>
            </a:extLst>
          </p:cNvPr>
          <p:cNvSpPr txBox="1"/>
          <p:nvPr/>
        </p:nvSpPr>
        <p:spPr>
          <a:xfrm>
            <a:off x="87925" y="351780"/>
            <a:ext cx="5797482" cy="5962914"/>
          </a:xfrm>
          <a:prstGeom prst="rect">
            <a:avLst/>
          </a:prstGeom>
          <a:noFill/>
        </p:spPr>
        <p:txBody>
          <a:bodyPr wrap="square" rtlCol="0">
            <a:spAutoFit/>
          </a:bodyPr>
          <a:lstStyle/>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Searching by school subjects will return university courses which are either a ‘close match’, a ‘medium match’ or a ‘tenuous match’ to your search. </a:t>
            </a:r>
          </a:p>
          <a:p>
            <a:endParaRPr lang="en-GB" sz="2200" dirty="0">
              <a:latin typeface="Open sans" panose="020B0606030504020204"/>
              <a:ea typeface="Open Sans Semibold" panose="020B0706030804020204" pitchFamily="34" charset="0"/>
              <a:cs typeface="Open Sans Semibold" panose="020B0706030804020204" pitchFamily="34" charset="0"/>
            </a:endParaRPr>
          </a:p>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This is based on how many of your subjects are in the top 10 most popular subjects taken by students actually doing that course.</a:t>
            </a:r>
          </a:p>
          <a:p>
            <a:endParaRPr lang="en-GB" sz="2200" dirty="0">
              <a:latin typeface="Open sans" panose="020B0606030504020204"/>
              <a:ea typeface="Open Sans Semibold" panose="020B0706030804020204" pitchFamily="34" charset="0"/>
              <a:cs typeface="Open Sans Semibold" panose="020B0706030804020204" pitchFamily="34" charset="0"/>
            </a:endParaRPr>
          </a:p>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Click ‘Read the guide’ to find out more information.</a:t>
            </a:r>
          </a:p>
        </p:txBody>
      </p:sp>
      <p:pic>
        <p:nvPicPr>
          <p:cNvPr id="7" name="Picture 6">
            <a:extLst>
              <a:ext uri="{FF2B5EF4-FFF2-40B4-BE49-F238E27FC236}">
                <a16:creationId xmlns:a16="http://schemas.microsoft.com/office/drawing/2014/main" id="{7C2D4D82-199B-4C2F-8D75-E13829872BC2}"/>
              </a:ext>
            </a:extLst>
          </p:cNvPr>
          <p:cNvPicPr>
            <a:picLocks noChangeAspect="1"/>
          </p:cNvPicPr>
          <p:nvPr/>
        </p:nvPicPr>
        <p:blipFill rotWithShape="1">
          <a:blip r:embed="rId2"/>
          <a:srcRect l="26779" t="8881" r="27957" b="15044"/>
          <a:stretch/>
        </p:blipFill>
        <p:spPr bwMode="auto">
          <a:xfrm>
            <a:off x="5799143" y="535742"/>
            <a:ext cx="5797482" cy="5477767"/>
          </a:xfrm>
          <a:prstGeom prst="rect">
            <a:avLst/>
          </a:prstGeom>
          <a:ln>
            <a:solidFill>
              <a:schemeClr val="bg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24120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42FF13-8958-4D5A-9E1A-321485ED9D14}"/>
              </a:ext>
            </a:extLst>
          </p:cNvPr>
          <p:cNvSpPr txBox="1"/>
          <p:nvPr/>
        </p:nvSpPr>
        <p:spPr>
          <a:xfrm>
            <a:off x="189670" y="404482"/>
            <a:ext cx="5413739" cy="5321713"/>
          </a:xfrm>
          <a:prstGeom prst="rect">
            <a:avLst/>
          </a:prstGeom>
          <a:noFill/>
        </p:spPr>
        <p:txBody>
          <a:bodyPr wrap="square" rtlCol="0">
            <a:spAutoFit/>
          </a:bodyPr>
          <a:lstStyle/>
          <a:p>
            <a:pPr>
              <a:lnSpc>
                <a:spcPct val="150000"/>
              </a:lnSpc>
              <a:spcAft>
                <a:spcPts val="800"/>
              </a:spcAft>
            </a:pPr>
            <a:r>
              <a:rPr lang="en-GB" sz="2200" dirty="0">
                <a:latin typeface="Open sans" panose="020B0606030504020204"/>
                <a:ea typeface="Open Sans Semibold" panose="020B0706030804020204" pitchFamily="34" charset="0"/>
                <a:cs typeface="Open Sans Semibold" panose="020B0706030804020204" pitchFamily="34" charset="0"/>
              </a:rPr>
              <a:t>Each profile provides impartial information about the subject such as what you’ll be learning and the modules which might be available to you. </a:t>
            </a:r>
          </a:p>
          <a:p>
            <a:pPr>
              <a:lnSpc>
                <a:spcPct val="150000"/>
              </a:lnSpc>
              <a:spcAft>
                <a:spcPts val="800"/>
              </a:spcAft>
            </a:pPr>
            <a:endParaRPr lang="en-GB" sz="2200" dirty="0">
              <a:latin typeface="Open sans" panose="020B0606030504020204"/>
              <a:ea typeface="Open Sans Semibold" panose="020B0706030804020204" pitchFamily="34" charset="0"/>
              <a:cs typeface="Open Sans Semibold" panose="020B0706030804020204" pitchFamily="34" charset="0"/>
            </a:endParaRPr>
          </a:p>
          <a:p>
            <a:pPr>
              <a:lnSpc>
                <a:spcPct val="150000"/>
              </a:lnSpc>
              <a:spcAft>
                <a:spcPts val="800"/>
              </a:spcAft>
            </a:pPr>
            <a:r>
              <a:rPr lang="en-GB" sz="2200" dirty="0">
                <a:latin typeface="Open sans" panose="020B0606030504020204"/>
                <a:ea typeface="Open Sans Semibold" panose="020B0706030804020204" pitchFamily="34" charset="0"/>
                <a:cs typeface="Open Sans Semibold" panose="020B0706030804020204" pitchFamily="34" charset="0"/>
              </a:rPr>
              <a:t>Make sure you scroll further down the page to find out about future career prospects and salary potential, as well as some cool courses within that subject area.</a:t>
            </a:r>
          </a:p>
        </p:txBody>
      </p:sp>
      <p:pic>
        <p:nvPicPr>
          <p:cNvPr id="2" name="Picture 1">
            <a:extLst>
              <a:ext uri="{FF2B5EF4-FFF2-40B4-BE49-F238E27FC236}">
                <a16:creationId xmlns:a16="http://schemas.microsoft.com/office/drawing/2014/main" id="{F4D9DE5F-0CF0-494D-8869-C106F70A5A9A}"/>
              </a:ext>
            </a:extLst>
          </p:cNvPr>
          <p:cNvPicPr>
            <a:picLocks noChangeAspect="1"/>
          </p:cNvPicPr>
          <p:nvPr/>
        </p:nvPicPr>
        <p:blipFill>
          <a:blip r:embed="rId2"/>
          <a:stretch>
            <a:fillRect/>
          </a:stretch>
        </p:blipFill>
        <p:spPr>
          <a:xfrm>
            <a:off x="5925918" y="796954"/>
            <a:ext cx="5805602" cy="5075624"/>
          </a:xfrm>
          <a:prstGeom prst="rect">
            <a:avLst/>
          </a:prstGeom>
        </p:spPr>
      </p:pic>
    </p:spTree>
    <p:extLst>
      <p:ext uri="{BB962C8B-B14F-4D97-AF65-F5344CB8AC3E}">
        <p14:creationId xmlns:p14="http://schemas.microsoft.com/office/powerpoint/2010/main" val="239852082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42FF13-8958-4D5A-9E1A-321485ED9D14}"/>
              </a:ext>
            </a:extLst>
          </p:cNvPr>
          <p:cNvSpPr txBox="1"/>
          <p:nvPr/>
        </p:nvSpPr>
        <p:spPr>
          <a:xfrm>
            <a:off x="523876" y="1412003"/>
            <a:ext cx="3318610" cy="4907497"/>
          </a:xfrm>
          <a:prstGeom prst="rect">
            <a:avLst/>
          </a:prstGeom>
          <a:noFill/>
        </p:spPr>
        <p:txBody>
          <a:bodyPr wrap="square" rtlCol="0">
            <a:spAutoFit/>
          </a:bodyPr>
          <a:lstStyle/>
          <a:p>
            <a:pPr>
              <a:lnSpc>
                <a:spcPct val="150000"/>
              </a:lnSpc>
              <a:spcAft>
                <a:spcPts val="800"/>
              </a:spcAft>
            </a:pPr>
            <a:r>
              <a:rPr lang="en-GB" sz="2200" dirty="0">
                <a:latin typeface="Open sans" panose="020B0606030504020204"/>
                <a:ea typeface="Open Sans Semibold" panose="020B0706030804020204" pitchFamily="34" charset="0"/>
                <a:cs typeface="Open Sans Semibold" panose="020B0706030804020204" pitchFamily="34" charset="0"/>
              </a:rPr>
              <a:t>You can favourite any guides which you find interesting and wish to refer back to by clicking on ‘Add to favourites’ at the bottom of the profile.</a:t>
            </a:r>
          </a:p>
          <a:p>
            <a:pPr>
              <a:lnSpc>
                <a:spcPct val="150000"/>
              </a:lnSpc>
              <a:spcAft>
                <a:spcPts val="800"/>
              </a:spcAft>
            </a:pPr>
            <a:endParaRPr lang="en-GB" sz="2200" dirty="0">
              <a:latin typeface="Open sans" panose="020B0606030504020204"/>
              <a:ea typeface="Open Sans Semibold" panose="020B0706030804020204" pitchFamily="34" charset="0"/>
              <a:cs typeface="Open Sans Semibold" panose="020B0706030804020204" pitchFamily="34" charset="0"/>
            </a:endParaRPr>
          </a:p>
          <a:p>
            <a:pPr>
              <a:lnSpc>
                <a:spcPct val="150000"/>
              </a:lnSpc>
              <a:spcAft>
                <a:spcPts val="800"/>
              </a:spcAft>
            </a:pPr>
            <a:endParaRPr lang="en-GB" sz="2200" dirty="0">
              <a:latin typeface="Open sans" panose="020B0606030504020204"/>
              <a:ea typeface="Open Sans Semibold" panose="020B0706030804020204" pitchFamily="34" charset="0"/>
              <a:cs typeface="Open Sans Semibold" panose="020B0706030804020204" pitchFamily="34" charset="0"/>
            </a:endParaRPr>
          </a:p>
          <a:p>
            <a:pPr>
              <a:lnSpc>
                <a:spcPct val="150000"/>
              </a:lnSpc>
              <a:spcAft>
                <a:spcPts val="800"/>
              </a:spcAft>
            </a:pPr>
            <a:endParaRPr lang="en-GB" sz="2200" dirty="0">
              <a:latin typeface="Open sans" panose="020B0606030504020204"/>
              <a:ea typeface="Open Sans Semibold" panose="020B0706030804020204" pitchFamily="34" charset="0"/>
              <a:cs typeface="Open Sans Semibold" panose="020B0706030804020204" pitchFamily="34" charset="0"/>
            </a:endParaRPr>
          </a:p>
        </p:txBody>
      </p:sp>
      <p:pic>
        <p:nvPicPr>
          <p:cNvPr id="3" name="Picture 2">
            <a:extLst>
              <a:ext uri="{FF2B5EF4-FFF2-40B4-BE49-F238E27FC236}">
                <a16:creationId xmlns:a16="http://schemas.microsoft.com/office/drawing/2014/main" id="{A1A3B80B-FCC0-4EFD-8AAA-B380040373B7}"/>
              </a:ext>
            </a:extLst>
          </p:cNvPr>
          <p:cNvPicPr>
            <a:picLocks noChangeAspect="1"/>
          </p:cNvPicPr>
          <p:nvPr/>
        </p:nvPicPr>
        <p:blipFill>
          <a:blip r:embed="rId2"/>
          <a:stretch>
            <a:fillRect/>
          </a:stretch>
        </p:blipFill>
        <p:spPr>
          <a:xfrm>
            <a:off x="4267199" y="857403"/>
            <a:ext cx="7400925" cy="4714875"/>
          </a:xfrm>
          <a:prstGeom prst="rect">
            <a:avLst/>
          </a:prstGeom>
        </p:spPr>
      </p:pic>
    </p:spTree>
    <p:extLst>
      <p:ext uri="{BB962C8B-B14F-4D97-AF65-F5344CB8AC3E}">
        <p14:creationId xmlns:p14="http://schemas.microsoft.com/office/powerpoint/2010/main" val="47274123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42FF13-8958-4D5A-9E1A-321485ED9D14}"/>
              </a:ext>
            </a:extLst>
          </p:cNvPr>
          <p:cNvSpPr txBox="1"/>
          <p:nvPr/>
        </p:nvSpPr>
        <p:spPr>
          <a:xfrm>
            <a:off x="674703" y="4783523"/>
            <a:ext cx="11352902" cy="1044901"/>
          </a:xfrm>
          <a:prstGeom prst="rect">
            <a:avLst/>
          </a:prstGeom>
          <a:noFill/>
        </p:spPr>
        <p:txBody>
          <a:bodyPr wrap="square" rtlCol="0">
            <a:spAutoFit/>
          </a:bodyPr>
          <a:lstStyle/>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At the bottom of the page you can see subject guides that other students have also favourited.</a:t>
            </a:r>
          </a:p>
        </p:txBody>
      </p:sp>
      <p:pic>
        <p:nvPicPr>
          <p:cNvPr id="4" name="Picture 3">
            <a:extLst>
              <a:ext uri="{FF2B5EF4-FFF2-40B4-BE49-F238E27FC236}">
                <a16:creationId xmlns:a16="http://schemas.microsoft.com/office/drawing/2014/main" id="{DD1A37A2-9F0C-4AEE-BBF7-544D7E327BD1}"/>
              </a:ext>
            </a:extLst>
          </p:cNvPr>
          <p:cNvPicPr>
            <a:picLocks noChangeAspect="1"/>
          </p:cNvPicPr>
          <p:nvPr/>
        </p:nvPicPr>
        <p:blipFill>
          <a:blip r:embed="rId2"/>
          <a:stretch>
            <a:fillRect/>
          </a:stretch>
        </p:blipFill>
        <p:spPr>
          <a:xfrm>
            <a:off x="428625" y="516323"/>
            <a:ext cx="11334750" cy="4267200"/>
          </a:xfrm>
          <a:prstGeom prst="rect">
            <a:avLst/>
          </a:prstGeom>
        </p:spPr>
      </p:pic>
    </p:spTree>
    <p:extLst>
      <p:ext uri="{BB962C8B-B14F-4D97-AF65-F5344CB8AC3E}">
        <p14:creationId xmlns:p14="http://schemas.microsoft.com/office/powerpoint/2010/main" val="75890421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14016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903036-7ABC-4BB9-9E86-F59ACD1E119A}"/>
              </a:ext>
            </a:extLst>
          </p:cNvPr>
          <p:cNvSpPr txBox="1"/>
          <p:nvPr/>
        </p:nvSpPr>
        <p:spPr>
          <a:xfrm>
            <a:off x="183471" y="621308"/>
            <a:ext cx="11637054" cy="5615383"/>
          </a:xfrm>
          <a:prstGeom prst="rect">
            <a:avLst/>
          </a:prstGeom>
          <a:noFill/>
        </p:spPr>
        <p:txBody>
          <a:bodyPr wrap="square" rtlCol="0">
            <a:spAutoFit/>
          </a:bodyPr>
          <a:lstStyle/>
          <a:p>
            <a:pPr>
              <a:lnSpc>
                <a:spcPct val="150000"/>
              </a:lnSpc>
              <a:buFont typeface="Wingdings" panose="05000000000000000000" pitchFamily="2" charset="2"/>
              <a:buChar char="ü"/>
            </a:pPr>
            <a:r>
              <a:rPr lang="en-GB" sz="2200" b="1" dirty="0">
                <a:latin typeface="Open sans" panose="020B0606030504020204"/>
              </a:rPr>
              <a:t> Comprehensive research</a:t>
            </a:r>
          </a:p>
          <a:p>
            <a:pPr lvl="2">
              <a:lnSpc>
                <a:spcPct val="150000"/>
              </a:lnSpc>
            </a:pPr>
            <a:r>
              <a:rPr lang="en-GB" sz="2200" i="1" dirty="0">
                <a:latin typeface="Open sans" panose="020B0606030504020204"/>
              </a:rPr>
              <a:t>An extensive, searchable database featuring detailed profiles of every major university subject area.</a:t>
            </a:r>
            <a:br>
              <a:rPr lang="en-GB" sz="2200" i="1" dirty="0">
                <a:latin typeface="Open sans" panose="020B0606030504020204"/>
              </a:rPr>
            </a:br>
            <a:endParaRPr lang="en-GB" sz="2200" dirty="0">
              <a:latin typeface="Open sans" panose="020B0606030504020204"/>
            </a:endParaRPr>
          </a:p>
          <a:p>
            <a:pPr>
              <a:lnSpc>
                <a:spcPct val="150000"/>
              </a:lnSpc>
              <a:buFont typeface="Wingdings" panose="05000000000000000000" pitchFamily="2" charset="2"/>
              <a:buChar char="ü"/>
            </a:pPr>
            <a:r>
              <a:rPr lang="en-GB" sz="2200" dirty="0">
                <a:latin typeface="Open sans" panose="020B0606030504020204"/>
              </a:rPr>
              <a:t> </a:t>
            </a:r>
            <a:r>
              <a:rPr lang="en-GB" sz="2200" b="1" dirty="0">
                <a:latin typeface="Open sans" panose="020B0606030504020204"/>
              </a:rPr>
              <a:t>Smart search options</a:t>
            </a:r>
          </a:p>
          <a:p>
            <a:pPr lvl="2">
              <a:lnSpc>
                <a:spcPct val="150000"/>
              </a:lnSpc>
            </a:pPr>
            <a:r>
              <a:rPr lang="en-GB" sz="2200" i="1" dirty="0">
                <a:latin typeface="Open sans" panose="020B0606030504020204"/>
              </a:rPr>
              <a:t>Explore subject areas by keyword, personal interests, typical course characteristics or your favourite subjects at school!</a:t>
            </a:r>
          </a:p>
          <a:p>
            <a:pPr>
              <a:lnSpc>
                <a:spcPct val="150000"/>
              </a:lnSpc>
              <a:buFont typeface="Wingdings" panose="05000000000000000000" pitchFamily="2" charset="2"/>
              <a:buChar char="ü"/>
            </a:pPr>
            <a:endParaRPr lang="en-GB" dirty="0">
              <a:latin typeface="Open sans" panose="020B0606030504020204"/>
            </a:endParaRPr>
          </a:p>
          <a:p>
            <a:pPr>
              <a:lnSpc>
                <a:spcPct val="150000"/>
              </a:lnSpc>
              <a:buFont typeface="Wingdings" panose="05000000000000000000" pitchFamily="2" charset="2"/>
              <a:buChar char="ü"/>
            </a:pPr>
            <a:r>
              <a:rPr lang="en-GB" sz="2200" b="1" dirty="0">
                <a:latin typeface="Open sans" panose="020B0606030504020204"/>
              </a:rPr>
              <a:t> Unique insights</a:t>
            </a:r>
          </a:p>
          <a:p>
            <a:pPr lvl="2">
              <a:lnSpc>
                <a:spcPct val="150000"/>
              </a:lnSpc>
            </a:pPr>
            <a:r>
              <a:rPr lang="en-GB" sz="2200" i="1" dirty="0">
                <a:latin typeface="Open sans" panose="020B0606030504020204"/>
              </a:rPr>
              <a:t>‘In-depth’ sections cover a reading list, podcasts to follow, films to watch, articles to read, and hot topics to think about.</a:t>
            </a:r>
          </a:p>
        </p:txBody>
      </p:sp>
      <p:sp>
        <p:nvSpPr>
          <p:cNvPr id="5" name="TextBox 4">
            <a:extLst>
              <a:ext uri="{FF2B5EF4-FFF2-40B4-BE49-F238E27FC236}">
                <a16:creationId xmlns:a16="http://schemas.microsoft.com/office/drawing/2014/main" id="{8B42FF13-8958-4D5A-9E1A-321485ED9D14}"/>
              </a:ext>
            </a:extLst>
          </p:cNvPr>
          <p:cNvSpPr txBox="1"/>
          <p:nvPr/>
        </p:nvSpPr>
        <p:spPr>
          <a:xfrm>
            <a:off x="183471" y="354366"/>
            <a:ext cx="5912529" cy="461665"/>
          </a:xfrm>
          <a:prstGeom prst="rect">
            <a:avLst/>
          </a:prstGeom>
          <a:noFill/>
        </p:spPr>
        <p:txBody>
          <a:bodyPr wrap="square" rtlCol="0">
            <a:spAutoFit/>
          </a:bodyPr>
          <a:lstStyle/>
          <a:p>
            <a:r>
              <a:rPr lang="en-US" sz="2200" dirty="0">
                <a:latin typeface="Open sans" panose="020B0606030504020204"/>
              </a:rPr>
              <a:t>The </a:t>
            </a:r>
            <a:r>
              <a:rPr lang="en-US" sz="2400" dirty="0">
                <a:latin typeface="Open sans" panose="020B0606030504020204"/>
              </a:rPr>
              <a:t>Benefits</a:t>
            </a:r>
            <a:endParaRPr lang="en-GB" sz="2200" dirty="0">
              <a:latin typeface="Open sans" panose="020B0606030504020204"/>
            </a:endParaRPr>
          </a:p>
        </p:txBody>
      </p:sp>
    </p:spTree>
    <p:extLst>
      <p:ext uri="{BB962C8B-B14F-4D97-AF65-F5344CB8AC3E}">
        <p14:creationId xmlns:p14="http://schemas.microsoft.com/office/powerpoint/2010/main" val="13634476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42FF13-8958-4D5A-9E1A-321485ED9D14}"/>
              </a:ext>
            </a:extLst>
          </p:cNvPr>
          <p:cNvSpPr txBox="1"/>
          <p:nvPr/>
        </p:nvSpPr>
        <p:spPr>
          <a:xfrm>
            <a:off x="411608" y="1960244"/>
            <a:ext cx="3808054" cy="2568395"/>
          </a:xfrm>
          <a:prstGeom prst="rect">
            <a:avLst/>
          </a:prstGeom>
          <a:noFill/>
        </p:spPr>
        <p:txBody>
          <a:bodyPr wrap="square" rtlCol="0">
            <a:spAutoFit/>
          </a:bodyPr>
          <a:lstStyle/>
          <a:p>
            <a:pPr>
              <a:lnSpc>
                <a:spcPct val="150000"/>
              </a:lnSpc>
              <a:spcAft>
                <a:spcPts val="800"/>
              </a:spcAft>
            </a:pPr>
            <a:r>
              <a:rPr lang="en-GB" sz="2200" dirty="0">
                <a:latin typeface="Open sans" panose="020B0606030504020204"/>
                <a:ea typeface="Open Sans Semibold" panose="020B0706030804020204" pitchFamily="34" charset="0"/>
                <a:cs typeface="Open Sans Semibold" panose="020B0706030804020204" pitchFamily="34" charset="0"/>
              </a:rPr>
              <a:t>From the student dashboard at </a:t>
            </a:r>
            <a:r>
              <a:rPr lang="en-GB" sz="2200" dirty="0">
                <a:latin typeface="Open sans" panose="020B0606030504020204"/>
                <a:ea typeface="Open Sans Semibold" panose="020B0706030804020204" pitchFamily="34" charset="0"/>
                <a:cs typeface="Open Sans Semibold" panose="020B0706030804020204" pitchFamily="34" charset="0"/>
                <a:hlinkClick r:id="rId2"/>
              </a:rPr>
              <a:t>unifrog.org/student/home</a:t>
            </a:r>
            <a:r>
              <a:rPr lang="en-GB" sz="2200" dirty="0">
                <a:latin typeface="Open sans" panose="020B0606030504020204"/>
                <a:ea typeface="Open Sans Semibold" panose="020B0706030804020204" pitchFamily="34" charset="0"/>
                <a:cs typeface="Open Sans Semibold" panose="020B0706030804020204" pitchFamily="34" charset="0"/>
              </a:rPr>
              <a:t>, click ‘Go to tool’ on the </a:t>
            </a:r>
            <a:r>
              <a:rPr lang="en-GB" sz="2200" b="1" dirty="0">
                <a:latin typeface="Open sans" panose="020B0606030504020204"/>
                <a:ea typeface="Open Sans Semibold" panose="020B0706030804020204" pitchFamily="34" charset="0"/>
                <a:cs typeface="Open Sans Semibold" panose="020B0706030804020204" pitchFamily="34" charset="0"/>
              </a:rPr>
              <a:t>Subjects library </a:t>
            </a:r>
            <a:r>
              <a:rPr lang="en-GB" sz="2200" dirty="0">
                <a:latin typeface="Open sans" panose="020B0606030504020204"/>
                <a:ea typeface="Open Sans Semibold" panose="020B0706030804020204" pitchFamily="34" charset="0"/>
                <a:cs typeface="Open Sans Semibold" panose="020B0706030804020204" pitchFamily="34" charset="0"/>
              </a:rPr>
              <a:t>box. </a:t>
            </a:r>
          </a:p>
        </p:txBody>
      </p:sp>
      <p:pic>
        <p:nvPicPr>
          <p:cNvPr id="7" name="Picture 6">
            <a:extLst>
              <a:ext uri="{FF2B5EF4-FFF2-40B4-BE49-F238E27FC236}">
                <a16:creationId xmlns:a16="http://schemas.microsoft.com/office/drawing/2014/main" id="{F6624E29-9A76-4E7C-B271-FF30D7EFA548}"/>
              </a:ext>
            </a:extLst>
          </p:cNvPr>
          <p:cNvPicPr>
            <a:picLocks noChangeAspect="1"/>
          </p:cNvPicPr>
          <p:nvPr/>
        </p:nvPicPr>
        <p:blipFill rotWithShape="1">
          <a:blip r:embed="rId3"/>
          <a:srcRect l="7321" t="10946" r="8652" b="6181"/>
          <a:stretch/>
        </p:blipFill>
        <p:spPr bwMode="auto">
          <a:xfrm>
            <a:off x="4605706" y="1149291"/>
            <a:ext cx="7025963" cy="4220719"/>
          </a:xfrm>
          <a:prstGeom prst="rect">
            <a:avLst/>
          </a:prstGeom>
          <a:ln>
            <a:solidFill>
              <a:schemeClr val="bg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811257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42FF13-8958-4D5A-9E1A-321485ED9D14}"/>
              </a:ext>
            </a:extLst>
          </p:cNvPr>
          <p:cNvSpPr txBox="1"/>
          <p:nvPr/>
        </p:nvSpPr>
        <p:spPr>
          <a:xfrm>
            <a:off x="387195" y="1636971"/>
            <a:ext cx="3214076" cy="3584058"/>
          </a:xfrm>
          <a:prstGeom prst="rect">
            <a:avLst/>
          </a:prstGeom>
          <a:noFill/>
        </p:spPr>
        <p:txBody>
          <a:bodyPr wrap="square" rtlCol="0">
            <a:spAutoFit/>
          </a:bodyPr>
          <a:lstStyle/>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More than 100 subject profiles are featured in the subjects library! You can store your favourites at the top of the library for easy access.  </a:t>
            </a:r>
          </a:p>
        </p:txBody>
      </p:sp>
      <p:pic>
        <p:nvPicPr>
          <p:cNvPr id="8" name="Picture 7">
            <a:extLst>
              <a:ext uri="{FF2B5EF4-FFF2-40B4-BE49-F238E27FC236}">
                <a16:creationId xmlns:a16="http://schemas.microsoft.com/office/drawing/2014/main" id="{82AB6821-3D60-4652-B65C-A03660F87E7F}"/>
              </a:ext>
            </a:extLst>
          </p:cNvPr>
          <p:cNvPicPr>
            <a:picLocks noChangeAspect="1"/>
          </p:cNvPicPr>
          <p:nvPr/>
        </p:nvPicPr>
        <p:blipFill>
          <a:blip r:embed="rId2"/>
          <a:stretch>
            <a:fillRect/>
          </a:stretch>
        </p:blipFill>
        <p:spPr>
          <a:xfrm>
            <a:off x="3782246" y="1296137"/>
            <a:ext cx="7844187" cy="3659723"/>
          </a:xfrm>
          <a:prstGeom prst="rect">
            <a:avLst/>
          </a:prstGeom>
          <a:ln>
            <a:solidFill>
              <a:schemeClr val="bg1"/>
            </a:solidFill>
          </a:ln>
        </p:spPr>
      </p:pic>
    </p:spTree>
    <p:extLst>
      <p:ext uri="{BB962C8B-B14F-4D97-AF65-F5344CB8AC3E}">
        <p14:creationId xmlns:p14="http://schemas.microsoft.com/office/powerpoint/2010/main" val="23844556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42FF13-8958-4D5A-9E1A-321485ED9D14}"/>
              </a:ext>
            </a:extLst>
          </p:cNvPr>
          <p:cNvSpPr txBox="1"/>
          <p:nvPr/>
        </p:nvSpPr>
        <p:spPr>
          <a:xfrm>
            <a:off x="458079" y="600632"/>
            <a:ext cx="4368824" cy="4599721"/>
          </a:xfrm>
          <a:prstGeom prst="rect">
            <a:avLst/>
          </a:prstGeom>
          <a:noFill/>
        </p:spPr>
        <p:txBody>
          <a:bodyPr wrap="square" rtlCol="0">
            <a:spAutoFit/>
          </a:bodyPr>
          <a:lstStyle/>
          <a:p>
            <a:pPr>
              <a:lnSpc>
                <a:spcPct val="150000"/>
              </a:lnSpc>
            </a:pPr>
            <a:r>
              <a:rPr lang="en-GB" sz="2200" dirty="0">
                <a:latin typeface="Open sans" panose="020B0606030504020204"/>
              </a:rPr>
              <a:t>Use the smart searching options on the library homepage to access and explore different subject profiles suited to your particular needs and interests.</a:t>
            </a:r>
          </a:p>
          <a:p>
            <a:pPr>
              <a:lnSpc>
                <a:spcPct val="150000"/>
              </a:lnSpc>
            </a:pPr>
            <a:endParaRPr lang="en-GB" sz="2200" dirty="0">
              <a:latin typeface="Open sans" panose="020B0606030504020204"/>
            </a:endParaRPr>
          </a:p>
          <a:p>
            <a:pPr>
              <a:lnSpc>
                <a:spcPct val="150000"/>
              </a:lnSpc>
            </a:pPr>
            <a:r>
              <a:rPr lang="en-GB" sz="2200" dirty="0">
                <a:latin typeface="Open sans" panose="020B0606030504020204"/>
              </a:rPr>
              <a:t>First of all you can search by a keyword using the text box provided. </a:t>
            </a:r>
          </a:p>
        </p:txBody>
      </p:sp>
      <p:pic>
        <p:nvPicPr>
          <p:cNvPr id="7" name="Picture 6">
            <a:extLst>
              <a:ext uri="{FF2B5EF4-FFF2-40B4-BE49-F238E27FC236}">
                <a16:creationId xmlns:a16="http://schemas.microsoft.com/office/drawing/2014/main" id="{CE164014-0E43-4DBD-8135-764CEAA4D1A8}"/>
              </a:ext>
            </a:extLst>
          </p:cNvPr>
          <p:cNvPicPr>
            <a:picLocks noChangeAspect="1"/>
          </p:cNvPicPr>
          <p:nvPr/>
        </p:nvPicPr>
        <p:blipFill>
          <a:blip r:embed="rId2"/>
          <a:stretch>
            <a:fillRect/>
          </a:stretch>
        </p:blipFill>
        <p:spPr>
          <a:xfrm>
            <a:off x="5110736" y="1816271"/>
            <a:ext cx="6306588" cy="2599757"/>
          </a:xfrm>
          <a:prstGeom prst="rect">
            <a:avLst/>
          </a:prstGeom>
          <a:ln>
            <a:solidFill>
              <a:schemeClr val="bg1"/>
            </a:solidFill>
          </a:ln>
        </p:spPr>
      </p:pic>
    </p:spTree>
    <p:extLst>
      <p:ext uri="{BB962C8B-B14F-4D97-AF65-F5344CB8AC3E}">
        <p14:creationId xmlns:p14="http://schemas.microsoft.com/office/powerpoint/2010/main" val="353000416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42FF13-8958-4D5A-9E1A-321485ED9D14}"/>
              </a:ext>
            </a:extLst>
          </p:cNvPr>
          <p:cNvSpPr txBox="1"/>
          <p:nvPr/>
        </p:nvSpPr>
        <p:spPr>
          <a:xfrm>
            <a:off x="770005" y="827360"/>
            <a:ext cx="3595816" cy="4599721"/>
          </a:xfrm>
          <a:prstGeom prst="rect">
            <a:avLst/>
          </a:prstGeom>
          <a:noFill/>
        </p:spPr>
        <p:txBody>
          <a:bodyPr wrap="square" rtlCol="0">
            <a:spAutoFit/>
          </a:bodyPr>
          <a:lstStyle/>
          <a:p>
            <a:pPr>
              <a:lnSpc>
                <a:spcPct val="150000"/>
              </a:lnSpc>
            </a:pPr>
            <a:r>
              <a:rPr lang="en-GB" sz="2200" dirty="0">
                <a:latin typeface="Open sans" panose="020B0606030504020204"/>
              </a:rPr>
              <a:t>You can also search by your favourite subjects you take at school. This will show you university subjects which students who did the same subjects at school as you went on to do at university.</a:t>
            </a:r>
          </a:p>
          <a:p>
            <a:pPr>
              <a:lnSpc>
                <a:spcPct val="150000"/>
              </a:lnSpc>
            </a:pPr>
            <a:endParaRPr lang="en-GB" sz="2200" dirty="0">
              <a:latin typeface="Open sans" panose="020B0606030504020204"/>
            </a:endParaRPr>
          </a:p>
        </p:txBody>
      </p:sp>
      <p:pic>
        <p:nvPicPr>
          <p:cNvPr id="8" name="Picture 7">
            <a:extLst>
              <a:ext uri="{FF2B5EF4-FFF2-40B4-BE49-F238E27FC236}">
                <a16:creationId xmlns:a16="http://schemas.microsoft.com/office/drawing/2014/main" id="{ECADEF08-E87F-459D-AC1C-6E27ECDA2471}"/>
              </a:ext>
            </a:extLst>
          </p:cNvPr>
          <p:cNvPicPr>
            <a:picLocks noChangeAspect="1"/>
          </p:cNvPicPr>
          <p:nvPr/>
        </p:nvPicPr>
        <p:blipFill>
          <a:blip r:embed="rId2"/>
          <a:stretch>
            <a:fillRect/>
          </a:stretch>
        </p:blipFill>
        <p:spPr>
          <a:xfrm>
            <a:off x="5281341" y="1255784"/>
            <a:ext cx="6140654" cy="3742875"/>
          </a:xfrm>
          <a:prstGeom prst="rect">
            <a:avLst/>
          </a:prstGeom>
          <a:ln>
            <a:solidFill>
              <a:schemeClr val="bg1"/>
            </a:solidFill>
          </a:ln>
        </p:spPr>
      </p:pic>
    </p:spTree>
    <p:extLst>
      <p:ext uri="{BB962C8B-B14F-4D97-AF65-F5344CB8AC3E}">
        <p14:creationId xmlns:p14="http://schemas.microsoft.com/office/powerpoint/2010/main" val="389284746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42FF13-8958-4D5A-9E1A-321485ED9D14}"/>
              </a:ext>
            </a:extLst>
          </p:cNvPr>
          <p:cNvSpPr txBox="1"/>
          <p:nvPr/>
        </p:nvSpPr>
        <p:spPr>
          <a:xfrm>
            <a:off x="366012" y="281851"/>
            <a:ext cx="3595816" cy="4599721"/>
          </a:xfrm>
          <a:prstGeom prst="rect">
            <a:avLst/>
          </a:prstGeom>
          <a:noFill/>
        </p:spPr>
        <p:txBody>
          <a:bodyPr wrap="square" rtlCol="0">
            <a:spAutoFit/>
          </a:bodyPr>
          <a:lstStyle/>
          <a:p>
            <a:pPr>
              <a:lnSpc>
                <a:spcPct val="150000"/>
              </a:lnSpc>
            </a:pPr>
            <a:r>
              <a:rPr lang="en-GB" sz="2200" dirty="0">
                <a:latin typeface="Open sans" panose="020B0606030504020204"/>
              </a:rPr>
              <a:t>You also have the option to search by a particular area you are interested in.</a:t>
            </a:r>
          </a:p>
          <a:p>
            <a:pPr>
              <a:lnSpc>
                <a:spcPct val="150000"/>
              </a:lnSpc>
            </a:pPr>
            <a:endParaRPr lang="en-GB" sz="2200" dirty="0">
              <a:latin typeface="Open sans" panose="020B0606030504020204"/>
            </a:endParaRPr>
          </a:p>
          <a:p>
            <a:pPr>
              <a:lnSpc>
                <a:spcPct val="150000"/>
              </a:lnSpc>
            </a:pPr>
            <a:r>
              <a:rPr lang="en-GB" sz="2200" dirty="0">
                <a:latin typeface="Open sans" panose="020B0606030504020204"/>
              </a:rPr>
              <a:t>E.g. ‘Arts’, a characteristic of the course such as ‘Least students’, or something which interests you such as ‘Food’. </a:t>
            </a:r>
          </a:p>
        </p:txBody>
      </p:sp>
      <p:pic>
        <p:nvPicPr>
          <p:cNvPr id="10" name="Picture 9">
            <a:extLst>
              <a:ext uri="{FF2B5EF4-FFF2-40B4-BE49-F238E27FC236}">
                <a16:creationId xmlns:a16="http://schemas.microsoft.com/office/drawing/2014/main" id="{ED22A4DD-4707-4CAA-BEB1-6B34E2BF2831}"/>
              </a:ext>
            </a:extLst>
          </p:cNvPr>
          <p:cNvPicPr>
            <a:picLocks noChangeAspect="1"/>
          </p:cNvPicPr>
          <p:nvPr/>
        </p:nvPicPr>
        <p:blipFill>
          <a:blip r:embed="rId2"/>
          <a:stretch>
            <a:fillRect/>
          </a:stretch>
        </p:blipFill>
        <p:spPr>
          <a:xfrm>
            <a:off x="4248412" y="2005864"/>
            <a:ext cx="7283961" cy="2590530"/>
          </a:xfrm>
          <a:prstGeom prst="rect">
            <a:avLst/>
          </a:prstGeom>
          <a:ln>
            <a:solidFill>
              <a:schemeClr val="bg1"/>
            </a:solidFill>
          </a:ln>
        </p:spPr>
      </p:pic>
    </p:spTree>
    <p:extLst>
      <p:ext uri="{BB962C8B-B14F-4D97-AF65-F5344CB8AC3E}">
        <p14:creationId xmlns:p14="http://schemas.microsoft.com/office/powerpoint/2010/main" val="217046073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42FF13-8958-4D5A-9E1A-321485ED9D14}"/>
              </a:ext>
            </a:extLst>
          </p:cNvPr>
          <p:cNvSpPr txBox="1"/>
          <p:nvPr/>
        </p:nvSpPr>
        <p:spPr>
          <a:xfrm>
            <a:off x="245954" y="321885"/>
            <a:ext cx="5131389" cy="5615383"/>
          </a:xfrm>
          <a:prstGeom prst="rect">
            <a:avLst/>
          </a:prstGeom>
          <a:noFill/>
        </p:spPr>
        <p:txBody>
          <a:bodyPr wrap="square" rtlCol="0">
            <a:spAutoFit/>
          </a:bodyPr>
          <a:lstStyle/>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Searching by keyword, characteristic or interest will show you different subject areas that are relevant to you. </a:t>
            </a:r>
          </a:p>
          <a:p>
            <a:pPr>
              <a:lnSpc>
                <a:spcPct val="150000"/>
              </a:lnSpc>
            </a:pPr>
            <a:endParaRPr lang="en-GB" sz="2200" dirty="0">
              <a:latin typeface="Open sans" panose="020B0606030504020204"/>
              <a:ea typeface="Open Sans Semibold" panose="020B0706030804020204" pitchFamily="34" charset="0"/>
              <a:cs typeface="Open Sans Semibold" panose="020B0706030804020204" pitchFamily="34" charset="0"/>
            </a:endParaRPr>
          </a:p>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You can jump between subject areas using the buttons at the top of the screen.</a:t>
            </a:r>
          </a:p>
          <a:p>
            <a:pPr>
              <a:lnSpc>
                <a:spcPct val="150000"/>
              </a:lnSpc>
            </a:pPr>
            <a:endParaRPr lang="en-GB" sz="2200" dirty="0">
              <a:latin typeface="Open sans" panose="020B0606030504020204"/>
              <a:ea typeface="Open Sans Semibold" panose="020B0706030804020204" pitchFamily="34" charset="0"/>
              <a:cs typeface="Open Sans Semibold" panose="020B0706030804020204" pitchFamily="34" charset="0"/>
            </a:endParaRPr>
          </a:p>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Specific university subjects will feature underneath each subject area. </a:t>
            </a:r>
          </a:p>
        </p:txBody>
      </p:sp>
      <p:pic>
        <p:nvPicPr>
          <p:cNvPr id="7" name="Picture 6">
            <a:extLst>
              <a:ext uri="{FF2B5EF4-FFF2-40B4-BE49-F238E27FC236}">
                <a16:creationId xmlns:a16="http://schemas.microsoft.com/office/drawing/2014/main" id="{25620747-6251-446A-B8F1-6CCF61F16B44}"/>
              </a:ext>
            </a:extLst>
          </p:cNvPr>
          <p:cNvPicPr>
            <a:picLocks noChangeAspect="1"/>
          </p:cNvPicPr>
          <p:nvPr/>
        </p:nvPicPr>
        <p:blipFill>
          <a:blip r:embed="rId2"/>
          <a:stretch>
            <a:fillRect/>
          </a:stretch>
        </p:blipFill>
        <p:spPr>
          <a:xfrm>
            <a:off x="5625073" y="328650"/>
            <a:ext cx="5897516" cy="5608618"/>
          </a:xfrm>
          <a:prstGeom prst="rect">
            <a:avLst/>
          </a:prstGeom>
          <a:ln>
            <a:solidFill>
              <a:schemeClr val="bg1"/>
            </a:solidFill>
          </a:ln>
        </p:spPr>
      </p:pic>
    </p:spTree>
    <p:extLst>
      <p:ext uri="{BB962C8B-B14F-4D97-AF65-F5344CB8AC3E}">
        <p14:creationId xmlns:p14="http://schemas.microsoft.com/office/powerpoint/2010/main" val="408523595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42FF13-8958-4D5A-9E1A-321485ED9D14}"/>
              </a:ext>
            </a:extLst>
          </p:cNvPr>
          <p:cNvSpPr txBox="1"/>
          <p:nvPr/>
        </p:nvSpPr>
        <p:spPr>
          <a:xfrm>
            <a:off x="652184" y="1349099"/>
            <a:ext cx="3595816" cy="3085204"/>
          </a:xfrm>
          <a:prstGeom prst="rect">
            <a:avLst/>
          </a:prstGeom>
          <a:noFill/>
        </p:spPr>
        <p:txBody>
          <a:bodyPr wrap="square" rtlCol="0">
            <a:spAutoFit/>
          </a:bodyPr>
          <a:lstStyle/>
          <a:p>
            <a:pPr>
              <a:lnSpc>
                <a:spcPct val="150000"/>
              </a:lnSpc>
            </a:pPr>
            <a:r>
              <a:rPr lang="en-GB" sz="2200" dirty="0">
                <a:latin typeface="Open sans" panose="020B0606030504020204"/>
                <a:ea typeface="Open Sans Semibold" panose="020B0706030804020204" pitchFamily="34" charset="0"/>
                <a:cs typeface="Open Sans Semibold" panose="020B0706030804020204" pitchFamily="34" charset="0"/>
              </a:rPr>
              <a:t>Searching by subject area will show you university subjects which typically lead to a high paid, medium paid or low paid job role. </a:t>
            </a:r>
          </a:p>
        </p:txBody>
      </p:sp>
      <p:pic>
        <p:nvPicPr>
          <p:cNvPr id="8" name="Picture 7">
            <a:extLst>
              <a:ext uri="{FF2B5EF4-FFF2-40B4-BE49-F238E27FC236}">
                <a16:creationId xmlns:a16="http://schemas.microsoft.com/office/drawing/2014/main" id="{099ABC20-783A-43DB-BB64-4DECDC3776DF}"/>
              </a:ext>
            </a:extLst>
          </p:cNvPr>
          <p:cNvPicPr>
            <a:picLocks noChangeAspect="1"/>
          </p:cNvPicPr>
          <p:nvPr/>
        </p:nvPicPr>
        <p:blipFill rotWithShape="1">
          <a:blip r:embed="rId2"/>
          <a:srcRect l="27121" t="9468" r="27455" b="13284"/>
          <a:stretch/>
        </p:blipFill>
        <p:spPr bwMode="auto">
          <a:xfrm>
            <a:off x="5352401" y="410143"/>
            <a:ext cx="5877022" cy="5618692"/>
          </a:xfrm>
          <a:prstGeom prst="rect">
            <a:avLst/>
          </a:prstGeom>
          <a:ln>
            <a:solidFill>
              <a:schemeClr val="bg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982907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4977</TotalTime>
  <Words>434</Words>
  <Application>Microsoft Office PowerPoint</Application>
  <PresentationFormat>Widescreen</PresentationFormat>
  <Paragraphs>35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 Light</vt:lpstr>
      <vt:lpstr>Open sans</vt:lpstr>
      <vt:lpstr>Wingdings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Young</dc:creator>
  <cp:lastModifiedBy>Jamie MacFarlane</cp:lastModifiedBy>
  <cp:revision>138</cp:revision>
  <dcterms:created xsi:type="dcterms:W3CDTF">2016-09-07T07:41:46Z</dcterms:created>
  <dcterms:modified xsi:type="dcterms:W3CDTF">2019-09-02T11:13:20Z</dcterms:modified>
</cp:coreProperties>
</file>