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EF6"/>
    <a:srgbClr val="ED7D31"/>
    <a:srgbClr val="25BDB4"/>
    <a:srgbClr val="9CC849"/>
    <a:srgbClr val="C15689"/>
    <a:srgbClr val="E9974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22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BAD3-8CB2-47DD-BC75-69F582CF94C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6838-8D15-46DB-8D08-F4E68B5E0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4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56838-8D15-46DB-8D08-F4E68B5E0E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95F9-A7E5-0363-A7A8-35D035058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F358E-DACC-7900-78F3-C165508B0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3B5F-5F16-656B-15BA-93F1BD3B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3B3A7-950A-5CE2-F041-81F63FF0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ACA0-55DF-F45A-8EAB-0D3F65C9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500A-595F-B424-9233-6A3A9EBA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0E7E-FE18-8385-2874-18A3767C7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C606-6D38-77F0-9061-2643FCBF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0551B-2961-D1CE-29E8-A7D56D37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6D34-C9AD-ADD2-5F02-DB3ECC6D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6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EC505-348F-E476-A646-ADBF0B5C5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5153-3591-6EDC-4E60-4E1BFDF73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B0F7A-0E90-9A14-2F8C-A4E3BE44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EFD5-949D-A7B3-C088-BF5B7EF8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EBBEF-7DCF-E772-6358-D1843AD8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5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5BC0-B145-492C-45CD-CE0B5CBD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0F81-6986-8641-6A5C-6173EB0A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4DEF-E300-F4AE-0156-6D9B7599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4BEA-639A-9EE3-6C97-2554A0AE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B9E6A-0579-D488-3EFC-70BC6E7B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8102-77B5-7142-313F-2C36DC95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FB18D-5828-0E40-AF56-E6E3A0122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8C109-9D45-3141-FE04-5BC4652C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92E76-4C91-C0A7-F107-05EDF4B9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E102F-A260-BD06-D447-956EE8A8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8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09FE-239E-F3AC-21BA-4C6FAE15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2380-65B9-4D0C-8665-A67C6100A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4E32F-9ADA-9845-C018-135933932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DAAF9-9E06-1C9C-38F0-36BF9C19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1CA44-B435-671D-2ADF-1B9C8E98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EF9F0-46F4-2565-890E-AEF55443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EBD7-C204-6DCD-01CC-8AAD1144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FA187-DDEE-A5DE-63B8-CE9137F0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CE9E1-9875-E50A-8EAB-AE92D883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4895D-AC6E-D16F-DC70-46BD12526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E5633-A57A-B7D0-4576-1272F86F5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2091F-5109-012A-6731-8E428AD5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A0C63-A3D0-E7AD-1EED-F2811AE1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295B3-01EC-374F-D852-53F0C3B5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AB9A-92DE-E086-36DE-E2CB2A21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E17A8-FF6F-3894-DE62-A0D17BCF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8C097-F36B-8154-1CAE-62EC430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AED17-C849-8372-1FD3-92617C17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2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DA165-E0D0-383A-B80C-91F4C871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49CDE-2722-78A3-B070-D53AFA8C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DCBDF-7559-FDE7-FBB1-C8D3598C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7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FB53-2BF2-6999-F1C4-FF222184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09628-902B-5041-C25D-26150620A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2A71F-662C-417F-8721-0CBED2DDB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43959-95A9-0ACD-2E16-B2B7E27D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DBFB3-8A82-C516-4335-94C8F25F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74C19-F0FC-3782-9132-A1EA6627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5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5DC0-5C99-5603-81B8-3880BAF8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826B3-A487-8033-5373-9A8A66092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D073A-74E9-DF4D-BDDC-8CE116219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4D907-FF0A-B79E-CECB-DF6BC849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3336D-9B1C-CA7A-E7F6-8B7B8526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B23D8-2407-2860-7950-27C30A26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F63A7-2A34-0A2A-7B9E-B4F2223F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ACB27-BD3C-57EA-DA29-42B0E0CC7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CCA9A-E041-EC48-120D-A07BB0B5E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43DE-1374-45C9-9FCC-7354D88A2D7E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CA4A-F998-676B-2268-50B29C388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DF31-80DB-6184-12A2-87148AE20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6C73-D4FC-4EE9-B2FA-B58F4EDE0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1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613415806?h=a6c6da44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1458-66E5-482F-B76E-410283691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8" y="1380754"/>
            <a:ext cx="6560141" cy="2513516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Candara" panose="020E0502030303020204" pitchFamily="34" charset="0"/>
              </a:rPr>
              <a:t>Apprenticeships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2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87492-8853-88EF-FC2F-4A7E7BD1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153572"/>
            <a:ext cx="3730071" cy="44611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rgbClr val="FFFFFF"/>
                </a:solidFill>
                <a:latin typeface="Candara" panose="020E0502030303020204" pitchFamily="34" charset="0"/>
              </a:rPr>
              <a:t>Post 16 </a:t>
            </a:r>
            <a:br>
              <a:rPr lang="en-GB" sz="8000" b="1" dirty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GB" sz="8000" b="1" dirty="0">
                <a:solidFill>
                  <a:srgbClr val="FFFFFF"/>
                </a:solidFill>
                <a:latin typeface="Candara" panose="020E0502030303020204" pitchFamily="34" charset="0"/>
              </a:rPr>
              <a:t>&amp;</a:t>
            </a:r>
            <a:br>
              <a:rPr lang="en-GB" sz="8000" b="1" dirty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GB" sz="8000" b="1" dirty="0">
                <a:solidFill>
                  <a:srgbClr val="FFFFFF"/>
                </a:solidFill>
                <a:latin typeface="Candara" panose="020E0502030303020204" pitchFamily="34" charset="0"/>
              </a:rPr>
              <a:t>Post 18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1B82-5665-B76E-90DC-FD95AE91C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ndara" panose="020E0502030303020204" pitchFamily="34" charset="0"/>
              </a:rPr>
              <a:t>It’s easy to consider Sixth Forms, colleges, universities as Post 16 and Post 18 options – these are the most popular pathways.</a:t>
            </a:r>
          </a:p>
          <a:p>
            <a:pPr marL="0" indent="0">
              <a:buNone/>
            </a:pPr>
            <a:endParaRPr lang="en-GB" sz="3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ED7D31"/>
                </a:solidFill>
                <a:latin typeface="Candara" panose="020E0502030303020204" pitchFamily="34" charset="0"/>
              </a:rPr>
              <a:t>… But are they right for you?</a:t>
            </a:r>
          </a:p>
          <a:p>
            <a:pPr marL="0" indent="0">
              <a:buNone/>
            </a:pPr>
            <a:endParaRPr lang="en-GB" sz="3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5B9BD5"/>
                </a:solidFill>
                <a:latin typeface="Candara" panose="020E0502030303020204" pitchFamily="34" charset="0"/>
              </a:rPr>
              <a:t>… What about other pathways, like APPRENTICESHIPS?</a:t>
            </a:r>
          </a:p>
        </p:txBody>
      </p:sp>
    </p:spTree>
    <p:extLst>
      <p:ext uri="{BB962C8B-B14F-4D97-AF65-F5344CB8AC3E}">
        <p14:creationId xmlns:p14="http://schemas.microsoft.com/office/powerpoint/2010/main" val="419525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AC48-A2A8-8342-E522-C2A45193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ED7D31"/>
                </a:solidFill>
                <a:latin typeface="Candara" panose="020E0502030303020204" pitchFamily="34" charset="0"/>
              </a:rPr>
              <a:t>Did you know…?</a:t>
            </a:r>
          </a:p>
        </p:txBody>
      </p:sp>
      <p:pic>
        <p:nvPicPr>
          <p:cNvPr id="1028" name="Picture 4" descr="https://utcw.co.uk/wp-content/uploads/2020/04/Apprenticeship-Level-Infographic.png">
            <a:extLst>
              <a:ext uri="{FF2B5EF4-FFF2-40B4-BE49-F238E27FC236}">
                <a16:creationId xmlns:a16="http://schemas.microsoft.com/office/drawing/2014/main" id="{E0A4A7CF-D33F-42CD-ABAE-5D1344B7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69" y="1617784"/>
            <a:ext cx="9436159" cy="44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9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9AE6A-E9BA-42C9-8855-D7E08123CBF8}"/>
              </a:ext>
            </a:extLst>
          </p:cNvPr>
          <p:cNvGrpSpPr/>
          <p:nvPr/>
        </p:nvGrpSpPr>
        <p:grpSpPr>
          <a:xfrm>
            <a:off x="126869" y="1148121"/>
            <a:ext cx="3093761" cy="3141331"/>
            <a:chOff x="126869" y="1148121"/>
            <a:chExt cx="3093761" cy="31413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413A07-D2DC-4F7C-903D-BF901D6FD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69" y="1229452"/>
              <a:ext cx="3093761" cy="3060000"/>
            </a:xfrm>
            <a:prstGeom prst="rect">
              <a:avLst/>
            </a:prstGeom>
            <a:ln w="28575">
              <a:solidFill>
                <a:srgbClr val="C15689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D5D4BC-F66D-4082-90E6-F099B1833C22}"/>
                </a:ext>
              </a:extLst>
            </p:cNvPr>
            <p:cNvSpPr/>
            <p:nvPr/>
          </p:nvSpPr>
          <p:spPr>
            <a:xfrm>
              <a:off x="126869" y="114812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rgbClr val="C15689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4D25C8-3D6A-4856-A101-210491A76E65}"/>
              </a:ext>
            </a:extLst>
          </p:cNvPr>
          <p:cNvGrpSpPr/>
          <p:nvPr/>
        </p:nvGrpSpPr>
        <p:grpSpPr>
          <a:xfrm>
            <a:off x="5929652" y="1169807"/>
            <a:ext cx="3149911" cy="3119645"/>
            <a:chOff x="5929652" y="1169807"/>
            <a:chExt cx="3149911" cy="31196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087C4F-08DF-44EE-BEED-6EFB713C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654" y="1229452"/>
              <a:ext cx="3149909" cy="3060000"/>
            </a:xfrm>
            <a:prstGeom prst="rect">
              <a:avLst/>
            </a:prstGeom>
            <a:ln w="28575">
              <a:solidFill>
                <a:srgbClr val="9CC849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B23611-D804-476B-8826-3CF621D058CD}"/>
                </a:ext>
              </a:extLst>
            </p:cNvPr>
            <p:cNvSpPr/>
            <p:nvPr/>
          </p:nvSpPr>
          <p:spPr>
            <a:xfrm>
              <a:off x="5929652" y="116980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rgbClr val="9CC849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/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142818-003C-47A9-B2EE-50BA585F8F95}"/>
              </a:ext>
            </a:extLst>
          </p:cNvPr>
          <p:cNvGrpSpPr/>
          <p:nvPr/>
        </p:nvGrpSpPr>
        <p:grpSpPr>
          <a:xfrm>
            <a:off x="8955431" y="3691983"/>
            <a:ext cx="3109700" cy="3060000"/>
            <a:chOff x="8955431" y="3691983"/>
            <a:chExt cx="3109700" cy="3060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FA6078-BB41-4D5E-BA47-3A99ED630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5431" y="3691983"/>
              <a:ext cx="3109700" cy="3060000"/>
            </a:xfrm>
            <a:prstGeom prst="rect">
              <a:avLst/>
            </a:prstGeom>
            <a:ln w="28575">
              <a:solidFill>
                <a:srgbClr val="25BDB4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766487-DA3F-4158-ACEF-5B07838B0D76}"/>
                </a:ext>
              </a:extLst>
            </p:cNvPr>
            <p:cNvSpPr/>
            <p:nvPr/>
          </p:nvSpPr>
          <p:spPr>
            <a:xfrm>
              <a:off x="8976268" y="369198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rgbClr val="25BDB4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effectLst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E6D7CC-BD4B-45E5-8912-2DBF3080E665}"/>
              </a:ext>
            </a:extLst>
          </p:cNvPr>
          <p:cNvGrpSpPr/>
          <p:nvPr/>
        </p:nvGrpSpPr>
        <p:grpSpPr>
          <a:xfrm>
            <a:off x="3095784" y="3691983"/>
            <a:ext cx="2958717" cy="3060000"/>
            <a:chOff x="3095784" y="3691983"/>
            <a:chExt cx="2958717" cy="3060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02B144-F921-4E63-AFA8-A5A457DFC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784" y="3691983"/>
              <a:ext cx="2958717" cy="3060000"/>
            </a:xfrm>
            <a:prstGeom prst="rect">
              <a:avLst/>
            </a:prstGeom>
            <a:ln w="28575">
              <a:solidFill>
                <a:srgbClr val="E99747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FD0758-856A-4785-A766-3277ABA3ADAC}"/>
                </a:ext>
              </a:extLst>
            </p:cNvPr>
            <p:cNvSpPr/>
            <p:nvPr/>
          </p:nvSpPr>
          <p:spPr>
            <a:xfrm>
              <a:off x="3095784" y="369198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n-US" sz="5400" b="1" cap="none" spc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DAC48-A2A8-8342-E522-C2A45193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ED7D31"/>
                </a:solidFill>
                <a:latin typeface="Candara" panose="020E0502030303020204" pitchFamily="34" charset="0"/>
              </a:rPr>
              <a:t>How much do you know about apprenticeships?</a:t>
            </a:r>
          </a:p>
        </p:txBody>
      </p:sp>
    </p:spTree>
    <p:extLst>
      <p:ext uri="{BB962C8B-B14F-4D97-AF65-F5344CB8AC3E}">
        <p14:creationId xmlns:p14="http://schemas.microsoft.com/office/powerpoint/2010/main" val="84613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63114171-BD4B-4C84-8308-3D4CB6862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9131" r="8088" b="5303"/>
          <a:stretch/>
        </p:blipFill>
        <p:spPr>
          <a:xfrm>
            <a:off x="1261222" y="365125"/>
            <a:ext cx="9826932" cy="5559425"/>
          </a:xfrm>
          <a:prstGeom prst="rect">
            <a:avLst/>
          </a:prstGeom>
        </p:spPr>
      </p:pic>
      <p:pic>
        <p:nvPicPr>
          <p:cNvPr id="10" name="Graphic 9" descr="Play">
            <a:extLst>
              <a:ext uri="{FF2B5EF4-FFF2-40B4-BE49-F238E27FC236}">
                <a16:creationId xmlns:a16="http://schemas.microsoft.com/office/drawing/2014/main" id="{43A2512B-CD69-4A05-8903-BD77F5E81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822" y="520083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1246F3-9F22-477D-9B37-28F18CFA658F}"/>
              </a:ext>
            </a:extLst>
          </p:cNvPr>
          <p:cNvSpPr txBox="1"/>
          <p:nvPr/>
        </p:nvSpPr>
        <p:spPr>
          <a:xfrm>
            <a:off x="0" y="6115238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D7D31"/>
                </a:solidFill>
              </a:rPr>
              <a:t>Click the image to play</a:t>
            </a:r>
          </a:p>
        </p:txBody>
      </p:sp>
    </p:spTree>
    <p:extLst>
      <p:ext uri="{BB962C8B-B14F-4D97-AF65-F5344CB8AC3E}">
        <p14:creationId xmlns:p14="http://schemas.microsoft.com/office/powerpoint/2010/main" val="351577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72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Office Theme</vt:lpstr>
      <vt:lpstr>Apprenticeships</vt:lpstr>
      <vt:lpstr>Post 16  &amp; Post 18</vt:lpstr>
      <vt:lpstr>Did you know…?</vt:lpstr>
      <vt:lpstr>How much do you know about apprenticeships?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Group Chat – Notes for Teachers</dc:title>
  <dc:creator>Newell, L (High Storrs - Staff)</dc:creator>
  <cp:lastModifiedBy>Lee, P (High Storrs - Staff)</cp:lastModifiedBy>
  <cp:revision>3</cp:revision>
  <dcterms:created xsi:type="dcterms:W3CDTF">2024-01-18T14:11:11Z</dcterms:created>
  <dcterms:modified xsi:type="dcterms:W3CDTF">2024-01-19T08:41:05Z</dcterms:modified>
</cp:coreProperties>
</file>