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8" r:id="rId6"/>
    <p:sldId id="257" r:id="rId7"/>
    <p:sldId id="259" r:id="rId8"/>
    <p:sldId id="262" r:id="rId9"/>
    <p:sldId id="263"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ED7EA-2590-328F-D8E0-F3BB5DE48D06}" v="55" dt="2021-03-24T10:43:42.308"/>
    <p1510:client id="{C2E84631-D2F2-18E6-5912-A21D7A588AD9}" v="2" dt="2021-03-26T09:42:09.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0225" autoAdjust="0"/>
  </p:normalViewPr>
  <p:slideViewPr>
    <p:cSldViewPr snapToGrid="0">
      <p:cViewPr varScale="1">
        <p:scale>
          <a:sx n="91" d="100"/>
          <a:sy n="91" d="100"/>
        </p:scale>
        <p:origin x="10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2C620-017C-43DC-A6C4-D1BCEBA389F5}" type="datetimeFigureOut">
              <a:rPr lang="en-GB" smtClean="0"/>
              <a:t>19/01/2024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3F0B3-C52C-4AFC-B10D-B4FD25956918}" type="slidenum">
              <a:rPr lang="en-GB" smtClean="0"/>
              <a:t>‹#›</a:t>
            </a:fld>
            <a:endParaRPr lang="en-GB"/>
          </a:p>
        </p:txBody>
      </p:sp>
    </p:spTree>
    <p:extLst>
      <p:ext uri="{BB962C8B-B14F-4D97-AF65-F5344CB8AC3E}">
        <p14:creationId xmlns:p14="http://schemas.microsoft.com/office/powerpoint/2010/main" val="246137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different choices</a:t>
            </a:r>
          </a:p>
          <a:p>
            <a:r>
              <a:rPr lang="en-GB" dirty="0"/>
              <a:t>Apprenticeship paid, college and 6</a:t>
            </a:r>
            <a:r>
              <a:rPr lang="en-GB" baseline="30000" dirty="0"/>
              <a:t>th</a:t>
            </a:r>
            <a:r>
              <a:rPr lang="en-GB" dirty="0"/>
              <a:t> form not</a:t>
            </a:r>
          </a:p>
          <a:p>
            <a:endParaRPr lang="en-GB" dirty="0"/>
          </a:p>
          <a:p>
            <a:r>
              <a:rPr lang="en-GB" dirty="0"/>
              <a:t>Three different levels of study available, classified as Level 1, 2 or 3.</a:t>
            </a:r>
          </a:p>
          <a:p>
            <a:pPr marL="171450" indent="-171450">
              <a:buFont typeface="Arial" panose="020B0604020202020204" pitchFamily="34" charset="0"/>
              <a:buChar char="•"/>
            </a:pPr>
            <a:r>
              <a:rPr lang="en-GB" dirty="0"/>
              <a:t>L1 (similar to GCSEs grade 4/5)</a:t>
            </a:r>
          </a:p>
          <a:p>
            <a:pPr marL="171450" indent="-171450">
              <a:buFont typeface="Arial" panose="020B0604020202020204" pitchFamily="34" charset="0"/>
              <a:buChar char="•"/>
            </a:pPr>
            <a:r>
              <a:rPr lang="en-GB" dirty="0"/>
              <a:t>L2 (above a 5) </a:t>
            </a:r>
          </a:p>
          <a:p>
            <a:pPr marL="171450" indent="-171450">
              <a:buFont typeface="Arial" panose="020B0604020202020204" pitchFamily="34" charset="0"/>
              <a:buChar char="•"/>
            </a:pPr>
            <a:r>
              <a:rPr lang="en-GB" dirty="0"/>
              <a:t>L3 (A Levels or equivalent standard)</a:t>
            </a:r>
          </a:p>
        </p:txBody>
      </p:sp>
      <p:sp>
        <p:nvSpPr>
          <p:cNvPr id="4" name="Slide Number Placeholder 3"/>
          <p:cNvSpPr>
            <a:spLocks noGrp="1"/>
          </p:cNvSpPr>
          <p:nvPr>
            <p:ph type="sldNum" sz="quarter" idx="5"/>
          </p:nvPr>
        </p:nvSpPr>
        <p:spPr/>
        <p:txBody>
          <a:bodyPr/>
          <a:lstStyle/>
          <a:p>
            <a:fld id="{57B3F0B3-C52C-4AFC-B10D-B4FD25956918}" type="slidenum">
              <a:rPr lang="en-GB" smtClean="0"/>
              <a:t>1</a:t>
            </a:fld>
            <a:endParaRPr lang="en-GB"/>
          </a:p>
        </p:txBody>
      </p:sp>
    </p:spTree>
    <p:extLst>
      <p:ext uri="{BB962C8B-B14F-4D97-AF65-F5344CB8AC3E}">
        <p14:creationId xmlns:p14="http://schemas.microsoft.com/office/powerpoint/2010/main" val="332265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Everything you do post 16 you have to formally apply for.  Formal applications start at the beginning of December, so it’s really important we start to think about the options available now.</a:t>
            </a:r>
          </a:p>
        </p:txBody>
      </p:sp>
      <p:sp>
        <p:nvSpPr>
          <p:cNvPr id="4" name="Slide Number Placeholder 3"/>
          <p:cNvSpPr>
            <a:spLocks noGrp="1"/>
          </p:cNvSpPr>
          <p:nvPr>
            <p:ph type="sldNum" sz="quarter" idx="5"/>
          </p:nvPr>
        </p:nvSpPr>
        <p:spPr/>
        <p:txBody>
          <a:bodyPr/>
          <a:lstStyle/>
          <a:p>
            <a:fld id="{57B3F0B3-C52C-4AFC-B10D-B4FD25956918}" type="slidenum">
              <a:rPr lang="en-GB" smtClean="0"/>
              <a:t>2</a:t>
            </a:fld>
            <a:endParaRPr lang="en-GB"/>
          </a:p>
        </p:txBody>
      </p:sp>
    </p:spTree>
    <p:extLst>
      <p:ext uri="{BB962C8B-B14F-4D97-AF65-F5344CB8AC3E}">
        <p14:creationId xmlns:p14="http://schemas.microsoft.com/office/powerpoint/2010/main" val="332927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talking more about careers as a school now, and trying to show the relevance across all subjects.</a:t>
            </a:r>
          </a:p>
          <a:p>
            <a:r>
              <a:rPr lang="en-GB" dirty="0"/>
              <a:t>In May we’re having a careers week, so in every subject there will be at least one lesson with a focus on where that subject pathway can take you</a:t>
            </a:r>
          </a:p>
        </p:txBody>
      </p:sp>
      <p:sp>
        <p:nvSpPr>
          <p:cNvPr id="4" name="Slide Number Placeholder 3"/>
          <p:cNvSpPr>
            <a:spLocks noGrp="1"/>
          </p:cNvSpPr>
          <p:nvPr>
            <p:ph type="sldNum" sz="quarter" idx="5"/>
          </p:nvPr>
        </p:nvSpPr>
        <p:spPr/>
        <p:txBody>
          <a:bodyPr/>
          <a:lstStyle/>
          <a:p>
            <a:fld id="{57B3F0B3-C52C-4AFC-B10D-B4FD25956918}" type="slidenum">
              <a:rPr lang="en-GB" smtClean="0"/>
              <a:t>3</a:t>
            </a:fld>
            <a:endParaRPr lang="en-GB"/>
          </a:p>
        </p:txBody>
      </p:sp>
    </p:spTree>
    <p:extLst>
      <p:ext uri="{BB962C8B-B14F-4D97-AF65-F5344CB8AC3E}">
        <p14:creationId xmlns:p14="http://schemas.microsoft.com/office/powerpoint/2010/main" val="137044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Easter, Ruth, our careers adviser, will explain what happens in a careers guidance interview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Careers interviews have already started now for Y10s – the more research and thinking about your future you can do before your interview, the more useful you will find it.</a:t>
            </a:r>
          </a:p>
          <a:p>
            <a:r>
              <a:rPr lang="en-GB" dirty="0"/>
              <a:t>Here are some suggested places to start.  We will put this presentation onto the careers section of the website and share it with you and your parents via email.  These are really good places to start looking for future careers ideas.</a:t>
            </a:r>
          </a:p>
        </p:txBody>
      </p:sp>
      <p:sp>
        <p:nvSpPr>
          <p:cNvPr id="4" name="Slide Number Placeholder 3"/>
          <p:cNvSpPr>
            <a:spLocks noGrp="1"/>
          </p:cNvSpPr>
          <p:nvPr>
            <p:ph type="sldNum" sz="quarter" idx="5"/>
          </p:nvPr>
        </p:nvSpPr>
        <p:spPr/>
        <p:txBody>
          <a:bodyPr/>
          <a:lstStyle/>
          <a:p>
            <a:fld id="{57B3F0B3-C52C-4AFC-B10D-B4FD25956918}" type="slidenum">
              <a:rPr lang="en-GB" smtClean="0"/>
              <a:t>4</a:t>
            </a:fld>
            <a:endParaRPr lang="en-GB"/>
          </a:p>
        </p:txBody>
      </p:sp>
    </p:spTree>
    <p:extLst>
      <p:ext uri="{BB962C8B-B14F-4D97-AF65-F5344CB8AC3E}">
        <p14:creationId xmlns:p14="http://schemas.microsoft.com/office/powerpoint/2010/main" val="397577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aware that although </a:t>
            </a:r>
            <a:r>
              <a:rPr lang="en-GB" dirty="0" err="1"/>
              <a:t>Unifrog’s</a:t>
            </a:r>
            <a:r>
              <a:rPr lang="en-GB" dirty="0"/>
              <a:t> careers library is great, the college/6</a:t>
            </a:r>
            <a:r>
              <a:rPr lang="en-GB" baseline="30000" dirty="0"/>
              <a:t>th</a:t>
            </a:r>
            <a:r>
              <a:rPr lang="en-GB" dirty="0"/>
              <a:t> form option has lots of courses information, but it isn’t up to date yet with local places that offer those courses.  It’s still anew platform so not everything is quite ‘there’ yet.  </a:t>
            </a:r>
          </a:p>
          <a:p>
            <a:r>
              <a:rPr lang="en-GB" dirty="0"/>
              <a:t>Use this for information about courses, but for where you can study, use Sheffield Progress on the following slide.</a:t>
            </a:r>
          </a:p>
        </p:txBody>
      </p:sp>
      <p:sp>
        <p:nvSpPr>
          <p:cNvPr id="4" name="Slide Number Placeholder 3"/>
          <p:cNvSpPr>
            <a:spLocks noGrp="1"/>
          </p:cNvSpPr>
          <p:nvPr>
            <p:ph type="sldNum" sz="quarter" idx="5"/>
          </p:nvPr>
        </p:nvSpPr>
        <p:spPr/>
        <p:txBody>
          <a:bodyPr/>
          <a:lstStyle/>
          <a:p>
            <a:fld id="{57B3F0B3-C52C-4AFC-B10D-B4FD25956918}" type="slidenum">
              <a:rPr lang="en-GB" smtClean="0"/>
              <a:t>5</a:t>
            </a:fld>
            <a:endParaRPr lang="en-GB"/>
          </a:p>
        </p:txBody>
      </p:sp>
    </p:spTree>
    <p:extLst>
      <p:ext uri="{BB962C8B-B14F-4D97-AF65-F5344CB8AC3E}">
        <p14:creationId xmlns:p14="http://schemas.microsoft.com/office/powerpoint/2010/main" val="51523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platform through which you apply for all your post-16 options.  At the end of November you will be given a password so you can start your applications, but you don’t need a log-on to access basic information about courses.  Anyone can access this</a:t>
            </a:r>
          </a:p>
          <a:p>
            <a:r>
              <a:rPr lang="en-GB" dirty="0"/>
              <a:t>Gives you info about courses, locations across the City etc.</a:t>
            </a:r>
          </a:p>
        </p:txBody>
      </p:sp>
      <p:sp>
        <p:nvSpPr>
          <p:cNvPr id="4" name="Slide Number Placeholder 3"/>
          <p:cNvSpPr>
            <a:spLocks noGrp="1"/>
          </p:cNvSpPr>
          <p:nvPr>
            <p:ph type="sldNum" sz="quarter" idx="5"/>
          </p:nvPr>
        </p:nvSpPr>
        <p:spPr/>
        <p:txBody>
          <a:bodyPr/>
          <a:lstStyle/>
          <a:p>
            <a:fld id="{57B3F0B3-C52C-4AFC-B10D-B4FD25956918}" type="slidenum">
              <a:rPr lang="en-GB" smtClean="0"/>
              <a:t>6</a:t>
            </a:fld>
            <a:endParaRPr lang="en-GB"/>
          </a:p>
        </p:txBody>
      </p:sp>
    </p:spTree>
    <p:extLst>
      <p:ext uri="{BB962C8B-B14F-4D97-AF65-F5344CB8AC3E}">
        <p14:creationId xmlns:p14="http://schemas.microsoft.com/office/powerpoint/2010/main" val="198374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3F0B3-C52C-4AFC-B10D-B4FD25956918}" type="slidenum">
              <a:rPr lang="en-GB" smtClean="0"/>
              <a:t>8</a:t>
            </a:fld>
            <a:endParaRPr lang="en-GB"/>
          </a:p>
        </p:txBody>
      </p:sp>
    </p:spTree>
    <p:extLst>
      <p:ext uri="{BB962C8B-B14F-4D97-AF65-F5344CB8AC3E}">
        <p14:creationId xmlns:p14="http://schemas.microsoft.com/office/powerpoint/2010/main" val="306238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885A-CA37-4DBC-AD72-5ED97909CB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AB1F2D-9A69-4966-9FDC-6767D6912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A15C46-7A5A-4F47-A501-284E8CDCBA74}"/>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5" name="Footer Placeholder 4">
            <a:extLst>
              <a:ext uri="{FF2B5EF4-FFF2-40B4-BE49-F238E27FC236}">
                <a16:creationId xmlns:a16="http://schemas.microsoft.com/office/drawing/2014/main" id="{B49A47A9-4C60-484E-BCA9-5789C3B25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E6818D-4FE6-495A-ACF8-EE0DD7CF02D8}"/>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323953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E8EA-0976-4694-8A8C-E3DAFCACB4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291791-958F-48B1-B916-9FF95F7A68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3D48DD-ABA4-4BB3-998A-4D16B5D53D7E}"/>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5" name="Footer Placeholder 4">
            <a:extLst>
              <a:ext uri="{FF2B5EF4-FFF2-40B4-BE49-F238E27FC236}">
                <a16:creationId xmlns:a16="http://schemas.microsoft.com/office/drawing/2014/main" id="{06D6EC2C-4D6A-4F40-BC22-A7ABF01D7B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E94724-F4DA-463B-B66E-7FC215FECAE8}"/>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382521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8AA82-68FF-4A62-9B70-2ABC4FA511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57D018-A78B-4D1B-9C21-D1DA9EF70A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639D42-C645-44AA-8D4F-B61FE823412B}"/>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5" name="Footer Placeholder 4">
            <a:extLst>
              <a:ext uri="{FF2B5EF4-FFF2-40B4-BE49-F238E27FC236}">
                <a16:creationId xmlns:a16="http://schemas.microsoft.com/office/drawing/2014/main" id="{9A388812-76AD-41EF-BB28-CE9253A8E2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A88603-C636-4755-9991-48061A9BD47E}"/>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76971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F18A-0F06-44B0-9F6A-C9A773794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008446-F609-4D35-B1EC-9EABA90AC9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83F8E4-A9C8-4DFC-AD63-3FF674E7228E}"/>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5" name="Footer Placeholder 4">
            <a:extLst>
              <a:ext uri="{FF2B5EF4-FFF2-40B4-BE49-F238E27FC236}">
                <a16:creationId xmlns:a16="http://schemas.microsoft.com/office/drawing/2014/main" id="{1971211D-7EBC-4249-9849-D26D04F13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DAA976-E65F-4B4C-AD7C-D67E986FF4FB}"/>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104100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472C-B25F-4640-A1A0-86D506B49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B87D94-571B-4CE5-8B2C-4D61DCC1E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A87040-ADA7-4E92-96EC-7FEC4DF94CD8}"/>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5" name="Footer Placeholder 4">
            <a:extLst>
              <a:ext uri="{FF2B5EF4-FFF2-40B4-BE49-F238E27FC236}">
                <a16:creationId xmlns:a16="http://schemas.microsoft.com/office/drawing/2014/main" id="{C73B60BA-56D5-4191-A1ED-490EE59A6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6226A-B7FB-4A37-B145-419BF9571BCD}"/>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379610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491B-50A3-4CA4-9EEA-50DAA16D8A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EDD96-374D-4395-8CF7-E40FC78D08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C1B684-D2A5-41B7-B796-78DEA3E277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F8DDB2-D406-478A-94AA-880D1B76D317}"/>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6" name="Footer Placeholder 5">
            <a:extLst>
              <a:ext uri="{FF2B5EF4-FFF2-40B4-BE49-F238E27FC236}">
                <a16:creationId xmlns:a16="http://schemas.microsoft.com/office/drawing/2014/main" id="{71144A59-4A70-478A-88F7-DB908EFEAC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56E8D-F2F2-42FA-B4F8-3DD202A58044}"/>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30538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9EF6-E5E5-4D75-86A9-302EEF6AD1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D169E0-7192-48DC-BBDA-CAB1DE9B4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DEB2E7-D6FE-4A2D-8B3F-6AD5CF3A8B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973B30-C3D2-4F3A-82F9-3B4AEF1E0A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95D9E0-AFDB-456B-BBD6-9DFEE47658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EAA28F-D816-4EF3-8F5E-A9ADB545E701}"/>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8" name="Footer Placeholder 7">
            <a:extLst>
              <a:ext uri="{FF2B5EF4-FFF2-40B4-BE49-F238E27FC236}">
                <a16:creationId xmlns:a16="http://schemas.microsoft.com/office/drawing/2014/main" id="{412272E6-DBD6-4BAE-9312-D9BC9DDA1D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AC72F2-161F-48A2-A88F-9C289FC0CE42}"/>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245914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BFC2-5D56-432B-95D6-B9DF63AFDA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A3DBFA-2150-437D-9C70-621E1D7E6974}"/>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4" name="Footer Placeholder 3">
            <a:extLst>
              <a:ext uri="{FF2B5EF4-FFF2-40B4-BE49-F238E27FC236}">
                <a16:creationId xmlns:a16="http://schemas.microsoft.com/office/drawing/2014/main" id="{052C6F10-45CA-4047-917E-1689E14948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20F5D5-A04C-4C0A-9E66-627913616DF7}"/>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97882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A80D23-1349-4560-AAE7-BC0C36315AE7}"/>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3" name="Footer Placeholder 2">
            <a:extLst>
              <a:ext uri="{FF2B5EF4-FFF2-40B4-BE49-F238E27FC236}">
                <a16:creationId xmlns:a16="http://schemas.microsoft.com/office/drawing/2014/main" id="{C0189DC6-6DF9-4DE1-B72A-8F0A11419C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61C23B-E533-471E-B098-1071F8D34749}"/>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282007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C2BA-85C1-4565-A0AA-CB0FD3E4E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7D3CCF-3414-4CD2-A551-2B0FCD6F4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DF1F37-10DA-4BFC-854C-A0D62A6CD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390AF-55B8-4C32-92AA-86008C63B501}"/>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6" name="Footer Placeholder 5">
            <a:extLst>
              <a:ext uri="{FF2B5EF4-FFF2-40B4-BE49-F238E27FC236}">
                <a16:creationId xmlns:a16="http://schemas.microsoft.com/office/drawing/2014/main" id="{BA9F5842-F527-435B-9436-0A6CCB05BF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0560F1-B9D4-4489-BB58-38CAEC574A54}"/>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126191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B8A9-C83B-41C4-94D7-E97B767C4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073AE-586C-4FD1-A3BE-675E5E0C9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F6BD83-8420-40CB-82A5-0310AFD00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92C1EB-ABE0-4A57-8F20-8E72ECBD8D52}"/>
              </a:ext>
            </a:extLst>
          </p:cNvPr>
          <p:cNvSpPr>
            <a:spLocks noGrp="1"/>
          </p:cNvSpPr>
          <p:nvPr>
            <p:ph type="dt" sz="half" idx="10"/>
          </p:nvPr>
        </p:nvSpPr>
        <p:spPr/>
        <p:txBody>
          <a:bodyPr/>
          <a:lstStyle/>
          <a:p>
            <a:fld id="{85FB3873-D6C0-4A0B-B7B3-4636C04DCB73}" type="datetimeFigureOut">
              <a:rPr lang="en-GB" smtClean="0"/>
              <a:t>19/01/2024</a:t>
            </a:fld>
            <a:endParaRPr lang="en-GB"/>
          </a:p>
        </p:txBody>
      </p:sp>
      <p:sp>
        <p:nvSpPr>
          <p:cNvPr id="6" name="Footer Placeholder 5">
            <a:extLst>
              <a:ext uri="{FF2B5EF4-FFF2-40B4-BE49-F238E27FC236}">
                <a16:creationId xmlns:a16="http://schemas.microsoft.com/office/drawing/2014/main" id="{9998B01F-CA09-4B47-8794-527504FA77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EFE23F-7F2D-42B4-8DDB-201127AEA2D2}"/>
              </a:ext>
            </a:extLst>
          </p:cNvPr>
          <p:cNvSpPr>
            <a:spLocks noGrp="1"/>
          </p:cNvSpPr>
          <p:nvPr>
            <p:ph type="sldNum" sz="quarter" idx="12"/>
          </p:nvPr>
        </p:nvSpPr>
        <p:spPr/>
        <p:txBody>
          <a:bodyPr/>
          <a:lstStyle/>
          <a:p>
            <a:fld id="{5634FEE2-CBCE-46B1-8BB9-DF0521124554}" type="slidenum">
              <a:rPr lang="en-GB" smtClean="0"/>
              <a:t>‹#›</a:t>
            </a:fld>
            <a:endParaRPr lang="en-GB"/>
          </a:p>
        </p:txBody>
      </p:sp>
    </p:spTree>
    <p:extLst>
      <p:ext uri="{BB962C8B-B14F-4D97-AF65-F5344CB8AC3E}">
        <p14:creationId xmlns:p14="http://schemas.microsoft.com/office/powerpoint/2010/main" val="285981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FD22C-9A46-437C-9CA1-9DD01A25D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2B02A2-1291-4FAF-88F3-F9C201015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F7216-BF72-404F-877C-0E6177432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B3873-D6C0-4A0B-B7B3-4636C04DCB73}" type="datetimeFigureOut">
              <a:rPr lang="en-GB" smtClean="0"/>
              <a:t>19/01/2024</a:t>
            </a:fld>
            <a:endParaRPr lang="en-GB"/>
          </a:p>
        </p:txBody>
      </p:sp>
      <p:sp>
        <p:nvSpPr>
          <p:cNvPr id="5" name="Footer Placeholder 4">
            <a:extLst>
              <a:ext uri="{FF2B5EF4-FFF2-40B4-BE49-F238E27FC236}">
                <a16:creationId xmlns:a16="http://schemas.microsoft.com/office/drawing/2014/main" id="{05DEBF29-AC9C-4BE9-ABD3-E5613C5FA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0930BC-3883-49AA-BDA9-705CF7A12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4FEE2-CBCE-46B1-8BB9-DF0521124554}" type="slidenum">
              <a:rPr lang="en-GB" smtClean="0"/>
              <a:t>‹#›</a:t>
            </a:fld>
            <a:endParaRPr lang="en-GB"/>
          </a:p>
        </p:txBody>
      </p:sp>
      <p:sp>
        <p:nvSpPr>
          <p:cNvPr id="7" name="Rectangle 6">
            <a:extLst>
              <a:ext uri="{FF2B5EF4-FFF2-40B4-BE49-F238E27FC236}">
                <a16:creationId xmlns:a16="http://schemas.microsoft.com/office/drawing/2014/main" id="{E82018C2-99F1-48FE-8BE5-7082E713AB51}"/>
              </a:ext>
            </a:extLst>
          </p:cNvPr>
          <p:cNvSpPr/>
          <p:nvPr userDrawn="1"/>
        </p:nvSpPr>
        <p:spPr>
          <a:xfrm>
            <a:off x="0" y="0"/>
            <a:ext cx="12192000" cy="6858000"/>
          </a:xfrm>
          <a:prstGeom prst="rect">
            <a:avLst/>
          </a:prstGeom>
          <a:blipFill dpi="0" rotWithShape="1">
            <a:blip r:embed="rId13">
              <a:alphaModFix amt="3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8246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sheffieldprogress.co.uk/courses/" TargetMode="External"/><Relationship Id="rId13" Type="http://schemas.openxmlformats.org/officeDocument/2006/relationships/image" Target="../media/image10.png"/><Relationship Id="rId3" Type="http://schemas.openxmlformats.org/officeDocument/2006/relationships/hyperlink" Target="https://www.unifrog.org/" TargetMode="External"/><Relationship Id="rId7" Type="http://schemas.openxmlformats.org/officeDocument/2006/relationships/hyperlink" Target="https://www.ucas.com/careers/buzz-quiz" TargetMode="External"/><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ucas.com/ucas/after-gcses/find-career-ideas/explore-jobs" TargetMode="External"/><Relationship Id="rId11" Type="http://schemas.openxmlformats.org/officeDocument/2006/relationships/image" Target="../media/image8.jpeg"/><Relationship Id="rId5" Type="http://schemas.openxmlformats.org/officeDocument/2006/relationships/hyperlink" Target="https://www.bbc.co.uk/bitesize/careers" TargetMode="External"/><Relationship Id="rId10" Type="http://schemas.openxmlformats.org/officeDocument/2006/relationships/image" Target="../media/image7.jpeg"/><Relationship Id="rId4" Type="http://schemas.openxmlformats.org/officeDocument/2006/relationships/hyperlink" Target="https://icould.com/" TargetMode="External"/><Relationship Id="rId9" Type="http://schemas.openxmlformats.org/officeDocument/2006/relationships/image" Target="../media/image6.jpe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749A-92AC-4B56-B797-9A8A6C2F60EC}"/>
              </a:ext>
            </a:extLst>
          </p:cNvPr>
          <p:cNvSpPr>
            <a:spLocks noGrp="1"/>
          </p:cNvSpPr>
          <p:nvPr>
            <p:ph type="ctrTitle"/>
          </p:nvPr>
        </p:nvSpPr>
        <p:spPr>
          <a:xfrm>
            <a:off x="1041400" y="215554"/>
            <a:ext cx="10109199" cy="982533"/>
          </a:xfrm>
          <a:solidFill>
            <a:schemeClr val="accent6">
              <a:lumMod val="20000"/>
              <a:lumOff val="80000"/>
            </a:schemeClr>
          </a:solidFill>
        </p:spPr>
        <p:txBody>
          <a:bodyPr>
            <a:normAutofit/>
          </a:bodyPr>
          <a:lstStyle/>
          <a:p>
            <a:r>
              <a:rPr lang="en-GB" dirty="0"/>
              <a:t>What do I want to do after Y11?</a:t>
            </a:r>
          </a:p>
        </p:txBody>
      </p:sp>
      <p:sp>
        <p:nvSpPr>
          <p:cNvPr id="3" name="Subtitle 2">
            <a:extLst>
              <a:ext uri="{FF2B5EF4-FFF2-40B4-BE49-F238E27FC236}">
                <a16:creationId xmlns:a16="http://schemas.microsoft.com/office/drawing/2014/main" id="{3338744F-160C-4A21-87EC-6DD569622347}"/>
              </a:ext>
            </a:extLst>
          </p:cNvPr>
          <p:cNvSpPr>
            <a:spLocks noGrp="1"/>
          </p:cNvSpPr>
          <p:nvPr>
            <p:ph type="subTitle" idx="1"/>
          </p:nvPr>
        </p:nvSpPr>
        <p:spPr>
          <a:xfrm>
            <a:off x="837294" y="2978150"/>
            <a:ext cx="2896506" cy="654050"/>
          </a:xfrm>
          <a:solidFill>
            <a:schemeClr val="bg1"/>
          </a:solidFill>
        </p:spPr>
        <p:txBody>
          <a:bodyPr/>
          <a:lstStyle/>
          <a:p>
            <a:r>
              <a:rPr lang="en-GB" dirty="0"/>
              <a:t>College</a:t>
            </a:r>
          </a:p>
          <a:p>
            <a:endParaRPr lang="en-GB" dirty="0"/>
          </a:p>
        </p:txBody>
      </p:sp>
      <p:sp>
        <p:nvSpPr>
          <p:cNvPr id="4" name="Subtitle 2">
            <a:extLst>
              <a:ext uri="{FF2B5EF4-FFF2-40B4-BE49-F238E27FC236}">
                <a16:creationId xmlns:a16="http://schemas.microsoft.com/office/drawing/2014/main" id="{EF98EFB3-2908-4877-A2AA-EA8FAE0EE011}"/>
              </a:ext>
            </a:extLst>
          </p:cNvPr>
          <p:cNvSpPr txBox="1">
            <a:spLocks/>
          </p:cNvSpPr>
          <p:nvPr/>
        </p:nvSpPr>
        <p:spPr>
          <a:xfrm>
            <a:off x="8661400" y="2978150"/>
            <a:ext cx="3022600" cy="65405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Apprenticeship</a:t>
            </a:r>
          </a:p>
          <a:p>
            <a:endParaRPr lang="en-GB" dirty="0"/>
          </a:p>
        </p:txBody>
      </p:sp>
      <p:sp>
        <p:nvSpPr>
          <p:cNvPr id="5" name="Subtitle 2">
            <a:extLst>
              <a:ext uri="{FF2B5EF4-FFF2-40B4-BE49-F238E27FC236}">
                <a16:creationId xmlns:a16="http://schemas.microsoft.com/office/drawing/2014/main" id="{73ED48C9-371C-4438-92F6-9521CA72AF67}"/>
              </a:ext>
            </a:extLst>
          </p:cNvPr>
          <p:cNvSpPr txBox="1">
            <a:spLocks/>
          </p:cNvSpPr>
          <p:nvPr/>
        </p:nvSpPr>
        <p:spPr>
          <a:xfrm>
            <a:off x="4584699" y="2978150"/>
            <a:ext cx="3022600" cy="65405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6</a:t>
            </a:r>
            <a:r>
              <a:rPr lang="en-GB" baseline="30000" dirty="0"/>
              <a:t>th</a:t>
            </a:r>
            <a:r>
              <a:rPr lang="en-GB" dirty="0"/>
              <a:t> Form</a:t>
            </a:r>
          </a:p>
          <a:p>
            <a:endParaRPr lang="en-GB" dirty="0"/>
          </a:p>
        </p:txBody>
      </p:sp>
      <p:sp>
        <p:nvSpPr>
          <p:cNvPr id="6" name="TextBox 5">
            <a:extLst>
              <a:ext uri="{FF2B5EF4-FFF2-40B4-BE49-F238E27FC236}">
                <a16:creationId xmlns:a16="http://schemas.microsoft.com/office/drawing/2014/main" id="{643B4242-E63D-444F-BE3E-BF2CD1AE730F}"/>
              </a:ext>
            </a:extLst>
          </p:cNvPr>
          <p:cNvSpPr txBox="1"/>
          <p:nvPr/>
        </p:nvSpPr>
        <p:spPr>
          <a:xfrm>
            <a:off x="2806702" y="1420634"/>
            <a:ext cx="5854698" cy="830997"/>
          </a:xfrm>
          <a:prstGeom prst="rect">
            <a:avLst/>
          </a:prstGeom>
          <a:solidFill>
            <a:schemeClr val="accent6">
              <a:lumMod val="20000"/>
              <a:lumOff val="80000"/>
            </a:schemeClr>
          </a:solidFill>
        </p:spPr>
        <p:txBody>
          <a:bodyPr wrap="square" rtlCol="0">
            <a:spAutoFit/>
          </a:bodyPr>
          <a:lstStyle/>
          <a:p>
            <a:r>
              <a:rPr lang="en-GB" sz="4800" dirty="0"/>
              <a:t>What are my choices?</a:t>
            </a:r>
          </a:p>
        </p:txBody>
      </p:sp>
      <p:pic>
        <p:nvPicPr>
          <p:cNvPr id="1028" name="Picture 4" descr="The Sheffield College to Showcase Leading Technologies as Part of Learning  Technology Roadshow Supported by C-Learning">
            <a:extLst>
              <a:ext uri="{FF2B5EF4-FFF2-40B4-BE49-F238E27FC236}">
                <a16:creationId xmlns:a16="http://schemas.microsoft.com/office/drawing/2014/main" id="{EEE97C60-97AD-4389-A483-65E7F4E5B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37" y="4403725"/>
            <a:ext cx="3640363"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lcome : Sixth Form : High Storrs School">
            <a:extLst>
              <a:ext uri="{FF2B5EF4-FFF2-40B4-BE49-F238E27FC236}">
                <a16:creationId xmlns:a16="http://schemas.microsoft.com/office/drawing/2014/main" id="{AEF92044-19BC-4D71-9824-3137AD8EE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049" y="3820312"/>
            <a:ext cx="1993899" cy="2822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e than nine in 10 want more flexibility on apprenticeship spending -  Personnel Today">
            <a:extLst>
              <a:ext uri="{FF2B5EF4-FFF2-40B4-BE49-F238E27FC236}">
                <a16:creationId xmlns:a16="http://schemas.microsoft.com/office/drawing/2014/main" id="{F9B1F13A-99F0-41FC-A352-111572FA8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9537" y="4403724"/>
            <a:ext cx="3640363"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8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95D7-1327-4FC1-84B0-97484CC031B9}"/>
              </a:ext>
            </a:extLst>
          </p:cNvPr>
          <p:cNvSpPr>
            <a:spLocks noGrp="1"/>
          </p:cNvSpPr>
          <p:nvPr>
            <p:ph type="title"/>
          </p:nvPr>
        </p:nvSpPr>
        <p:spPr>
          <a:solidFill>
            <a:schemeClr val="accent6">
              <a:lumMod val="20000"/>
              <a:lumOff val="80000"/>
            </a:schemeClr>
          </a:solidFill>
        </p:spPr>
        <p:txBody>
          <a:bodyPr/>
          <a:lstStyle/>
          <a:p>
            <a:pPr algn="ctr"/>
            <a:r>
              <a:rPr lang="en-GB" b="1" u="sng" dirty="0"/>
              <a:t>But I’m only in Y10 – why so early?</a:t>
            </a:r>
          </a:p>
        </p:txBody>
      </p:sp>
      <p:sp>
        <p:nvSpPr>
          <p:cNvPr id="3" name="Content Placeholder 2">
            <a:extLst>
              <a:ext uri="{FF2B5EF4-FFF2-40B4-BE49-F238E27FC236}">
                <a16:creationId xmlns:a16="http://schemas.microsoft.com/office/drawing/2014/main" id="{89010CDA-8B2C-4045-8A69-5123DE3CA92C}"/>
              </a:ext>
            </a:extLst>
          </p:cNvPr>
          <p:cNvSpPr>
            <a:spLocks noGrp="1"/>
          </p:cNvSpPr>
          <p:nvPr>
            <p:ph idx="1"/>
          </p:nvPr>
        </p:nvSpPr>
        <p:spPr>
          <a:xfrm>
            <a:off x="838200" y="2055812"/>
            <a:ext cx="10515600" cy="2746375"/>
          </a:xfrm>
          <a:solidFill>
            <a:schemeClr val="accent6">
              <a:lumMod val="20000"/>
              <a:lumOff val="80000"/>
            </a:schemeClr>
          </a:solidFill>
        </p:spPr>
        <p:txBody>
          <a:bodyPr/>
          <a:lstStyle/>
          <a:p>
            <a:r>
              <a:rPr lang="en-GB" dirty="0"/>
              <a:t>June - writing a personal statement for your application for courses in Y11 </a:t>
            </a:r>
          </a:p>
          <a:p>
            <a:r>
              <a:rPr lang="en-GB" dirty="0"/>
              <a:t>November – Sheffield Progress applications open, this is the post-16 application portal for all post-16 apprenticeships and study in Sheffield</a:t>
            </a:r>
          </a:p>
          <a:p>
            <a:r>
              <a:rPr lang="en-GB" dirty="0"/>
              <a:t>School deadline for applications January 14</a:t>
            </a:r>
            <a:r>
              <a:rPr lang="en-GB" baseline="30000" dirty="0"/>
              <a:t>th</a:t>
            </a:r>
            <a:r>
              <a:rPr lang="en-GB" dirty="0"/>
              <a:t> 2022 </a:t>
            </a:r>
          </a:p>
        </p:txBody>
      </p:sp>
      <p:sp>
        <p:nvSpPr>
          <p:cNvPr id="4" name="TextBox 3">
            <a:extLst>
              <a:ext uri="{FF2B5EF4-FFF2-40B4-BE49-F238E27FC236}">
                <a16:creationId xmlns:a16="http://schemas.microsoft.com/office/drawing/2014/main" id="{170CEE84-C790-418D-BFEA-3F1BE4FB9502}"/>
              </a:ext>
            </a:extLst>
          </p:cNvPr>
          <p:cNvSpPr txBox="1"/>
          <p:nvPr/>
        </p:nvSpPr>
        <p:spPr>
          <a:xfrm>
            <a:off x="1504950" y="5169436"/>
            <a:ext cx="9182100" cy="1323439"/>
          </a:xfrm>
          <a:prstGeom prst="rect">
            <a:avLst/>
          </a:prstGeom>
          <a:solidFill>
            <a:schemeClr val="bg1"/>
          </a:solidFill>
        </p:spPr>
        <p:txBody>
          <a:bodyPr wrap="square" rtlCol="0">
            <a:spAutoFit/>
          </a:bodyPr>
          <a:lstStyle/>
          <a:p>
            <a:pPr algn="ctr"/>
            <a:r>
              <a:rPr lang="en-GB" sz="4000" b="1" dirty="0"/>
              <a:t>Don’t need to know all the answers now but you need to start thinking now</a:t>
            </a:r>
          </a:p>
        </p:txBody>
      </p:sp>
    </p:spTree>
    <p:extLst>
      <p:ext uri="{BB962C8B-B14F-4D97-AF65-F5344CB8AC3E}">
        <p14:creationId xmlns:p14="http://schemas.microsoft.com/office/powerpoint/2010/main" val="142492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A647-F612-4CEF-8960-B329E9C5BE40}"/>
              </a:ext>
            </a:extLst>
          </p:cNvPr>
          <p:cNvSpPr>
            <a:spLocks noGrp="1"/>
          </p:cNvSpPr>
          <p:nvPr>
            <p:ph type="title"/>
          </p:nvPr>
        </p:nvSpPr>
        <p:spPr>
          <a:xfrm>
            <a:off x="1714500" y="365125"/>
            <a:ext cx="9296400" cy="1325563"/>
          </a:xfrm>
          <a:solidFill>
            <a:schemeClr val="accent6">
              <a:lumMod val="20000"/>
              <a:lumOff val="80000"/>
            </a:schemeClr>
          </a:solidFill>
        </p:spPr>
        <p:txBody>
          <a:bodyPr/>
          <a:lstStyle/>
          <a:p>
            <a:pPr algn="ctr"/>
            <a:r>
              <a:rPr lang="en-GB" b="1" u="sng" dirty="0"/>
              <a:t>How can I find out about careers?</a:t>
            </a:r>
          </a:p>
        </p:txBody>
      </p:sp>
      <p:sp>
        <p:nvSpPr>
          <p:cNvPr id="3" name="Content Placeholder 2">
            <a:extLst>
              <a:ext uri="{FF2B5EF4-FFF2-40B4-BE49-F238E27FC236}">
                <a16:creationId xmlns:a16="http://schemas.microsoft.com/office/drawing/2014/main" id="{1A744A24-1008-4F44-8293-27BD85AC109B}"/>
              </a:ext>
            </a:extLst>
          </p:cNvPr>
          <p:cNvSpPr>
            <a:spLocks noGrp="1"/>
          </p:cNvSpPr>
          <p:nvPr>
            <p:ph idx="1"/>
          </p:nvPr>
        </p:nvSpPr>
        <p:spPr>
          <a:xfrm>
            <a:off x="342900" y="2078037"/>
            <a:ext cx="6019800" cy="4503738"/>
          </a:xfrm>
          <a:solidFill>
            <a:schemeClr val="bg1"/>
          </a:solidFill>
        </p:spPr>
        <p:txBody>
          <a:bodyPr>
            <a:normAutofit fontScale="92500" lnSpcReduction="10000"/>
          </a:bodyPr>
          <a:lstStyle/>
          <a:p>
            <a:r>
              <a:rPr lang="en-GB" sz="3200" dirty="0"/>
              <a:t>Career of the Week</a:t>
            </a:r>
          </a:p>
          <a:p>
            <a:r>
              <a:rPr lang="en-GB" sz="3200" dirty="0"/>
              <a:t>Teachers sharing their subject pathways</a:t>
            </a:r>
          </a:p>
          <a:p>
            <a:r>
              <a:rPr lang="en-GB" sz="3200" dirty="0"/>
              <a:t>Ask your teacher/school adults/families about their previous jobs</a:t>
            </a:r>
          </a:p>
          <a:p>
            <a:r>
              <a:rPr lang="en-GB" sz="3200" dirty="0"/>
              <a:t>Careers Week in May</a:t>
            </a:r>
          </a:p>
          <a:p>
            <a:r>
              <a:rPr lang="en-GB" sz="3200" dirty="0"/>
              <a:t>Visitors to school</a:t>
            </a:r>
          </a:p>
          <a:p>
            <a:r>
              <a:rPr lang="en-GB" sz="3200" dirty="0"/>
              <a:t>Careers Guidance Interview – now started for Y10s</a:t>
            </a:r>
          </a:p>
        </p:txBody>
      </p:sp>
      <p:pic>
        <p:nvPicPr>
          <p:cNvPr id="4" name="Picture 3">
            <a:extLst>
              <a:ext uri="{FF2B5EF4-FFF2-40B4-BE49-F238E27FC236}">
                <a16:creationId xmlns:a16="http://schemas.microsoft.com/office/drawing/2014/main" id="{CCB7D898-9CEA-4C0E-BB0C-13FD86FB2813}"/>
              </a:ext>
            </a:extLst>
          </p:cNvPr>
          <p:cNvPicPr>
            <a:picLocks noChangeAspect="1"/>
          </p:cNvPicPr>
          <p:nvPr/>
        </p:nvPicPr>
        <p:blipFill>
          <a:blip r:embed="rId3"/>
          <a:stretch>
            <a:fillRect/>
          </a:stretch>
        </p:blipFill>
        <p:spPr>
          <a:xfrm>
            <a:off x="6527800" y="2449658"/>
            <a:ext cx="5575609" cy="3582695"/>
          </a:xfrm>
          <a:prstGeom prst="rect">
            <a:avLst/>
          </a:prstGeom>
        </p:spPr>
      </p:pic>
    </p:spTree>
    <p:extLst>
      <p:ext uri="{BB962C8B-B14F-4D97-AF65-F5344CB8AC3E}">
        <p14:creationId xmlns:p14="http://schemas.microsoft.com/office/powerpoint/2010/main" val="866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4ACF-D7B0-40FA-A612-F9FAAC9FB878}"/>
              </a:ext>
            </a:extLst>
          </p:cNvPr>
          <p:cNvSpPr>
            <a:spLocks noGrp="1"/>
          </p:cNvSpPr>
          <p:nvPr>
            <p:ph type="title"/>
          </p:nvPr>
        </p:nvSpPr>
        <p:spPr>
          <a:xfrm>
            <a:off x="838200" y="220133"/>
            <a:ext cx="10515600" cy="776288"/>
          </a:xfrm>
          <a:solidFill>
            <a:schemeClr val="accent6">
              <a:lumMod val="20000"/>
              <a:lumOff val="80000"/>
            </a:schemeClr>
          </a:solidFill>
        </p:spPr>
        <p:txBody>
          <a:bodyPr/>
          <a:lstStyle/>
          <a:p>
            <a:pPr algn="ctr"/>
            <a:r>
              <a:rPr lang="en-GB" b="1" u="sng" dirty="0"/>
              <a:t>What websites are available to help me?</a:t>
            </a:r>
          </a:p>
        </p:txBody>
      </p:sp>
      <p:sp>
        <p:nvSpPr>
          <p:cNvPr id="3" name="Content Placeholder 2">
            <a:extLst>
              <a:ext uri="{FF2B5EF4-FFF2-40B4-BE49-F238E27FC236}">
                <a16:creationId xmlns:a16="http://schemas.microsoft.com/office/drawing/2014/main" id="{E9ACBE5C-3B17-40D5-B9B7-E149D73EB9A6}"/>
              </a:ext>
            </a:extLst>
          </p:cNvPr>
          <p:cNvSpPr>
            <a:spLocks noGrp="1"/>
          </p:cNvSpPr>
          <p:nvPr>
            <p:ph idx="1"/>
          </p:nvPr>
        </p:nvSpPr>
        <p:spPr>
          <a:xfrm>
            <a:off x="838200" y="1156228"/>
            <a:ext cx="10515600" cy="3771372"/>
          </a:xfrm>
          <a:solidFill>
            <a:schemeClr val="bg1"/>
          </a:solidFill>
        </p:spPr>
        <p:txBody>
          <a:bodyPr>
            <a:normAutofit/>
          </a:bodyPr>
          <a:lstStyle/>
          <a:p>
            <a:r>
              <a:rPr lang="en-GB" dirty="0" err="1"/>
              <a:t>Unifrog</a:t>
            </a:r>
            <a:r>
              <a:rPr lang="en-GB" dirty="0"/>
              <a:t>  </a:t>
            </a:r>
            <a:r>
              <a:rPr lang="en-GB" dirty="0">
                <a:hlinkClick r:id="rId3"/>
              </a:rPr>
              <a:t>https://www.unifrog.org/</a:t>
            </a:r>
            <a:endParaRPr lang="en-GB" dirty="0"/>
          </a:p>
          <a:p>
            <a:r>
              <a:rPr lang="en-GB" dirty="0" err="1"/>
              <a:t>iCould</a:t>
            </a:r>
            <a:r>
              <a:rPr lang="en-GB" dirty="0"/>
              <a:t>  </a:t>
            </a:r>
            <a:r>
              <a:rPr lang="en-GB" dirty="0">
                <a:hlinkClick r:id="rId4"/>
              </a:rPr>
              <a:t>https://icould.com/</a:t>
            </a:r>
            <a:endParaRPr lang="en-GB" dirty="0"/>
          </a:p>
          <a:p>
            <a:r>
              <a:rPr lang="en-GB" dirty="0"/>
              <a:t>BBC Bitesize careers </a:t>
            </a:r>
            <a:r>
              <a:rPr lang="en-GB" dirty="0">
                <a:hlinkClick r:id="rId5"/>
              </a:rPr>
              <a:t>https://www.bbc.co.uk/bitesize/careers</a:t>
            </a:r>
            <a:endParaRPr lang="en-GB" dirty="0"/>
          </a:p>
          <a:p>
            <a:pPr fontAlgn="base"/>
            <a:r>
              <a:rPr lang="en-US" dirty="0">
                <a:hlinkClick r:id="rId6"/>
              </a:rPr>
              <a:t>https://www.ucas.com/ucas/after-gcses/find-career-ideas/explore-jobs</a:t>
            </a:r>
            <a:r>
              <a:rPr lang="en-US" dirty="0"/>
              <a:t> - careers info/options with your subject</a:t>
            </a:r>
          </a:p>
          <a:p>
            <a:pPr fontAlgn="base"/>
            <a:r>
              <a:rPr lang="en-US" dirty="0">
                <a:hlinkClick r:id="rId7"/>
              </a:rPr>
              <a:t>https://www.ucas.com/careers/buzz-quiz</a:t>
            </a:r>
            <a:r>
              <a:rPr lang="en-US" dirty="0"/>
              <a:t> - careers matching quiz</a:t>
            </a:r>
          </a:p>
          <a:p>
            <a:pPr fontAlgn="base"/>
            <a:r>
              <a:rPr lang="en-US" dirty="0"/>
              <a:t>Sheffield Progress  </a:t>
            </a:r>
            <a:r>
              <a:rPr lang="en-US" dirty="0">
                <a:hlinkClick r:id="rId8"/>
              </a:rPr>
              <a:t>https://www.sheffieldprogress.co.uk/courses/</a:t>
            </a:r>
            <a:endParaRPr lang="en-US" dirty="0"/>
          </a:p>
          <a:p>
            <a:pPr fontAlgn="base"/>
            <a:endParaRPr lang="en-US" dirty="0"/>
          </a:p>
          <a:p>
            <a:pPr fontAlgn="base"/>
            <a:endParaRPr lang="en-US" dirty="0"/>
          </a:p>
          <a:p>
            <a:pPr fontAlgn="base"/>
            <a:endParaRPr lang="en-US" dirty="0"/>
          </a:p>
          <a:p>
            <a:endParaRPr lang="en-GB" dirty="0"/>
          </a:p>
        </p:txBody>
      </p:sp>
      <p:pic>
        <p:nvPicPr>
          <p:cNvPr id="2050" name="Picture 2" descr="Unifrog (@unifrog) | Twitter">
            <a:extLst>
              <a:ext uri="{FF2B5EF4-FFF2-40B4-BE49-F238E27FC236}">
                <a16:creationId xmlns:a16="http://schemas.microsoft.com/office/drawing/2014/main" id="{B4557268-E412-498B-A7A0-AE123E9DEC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9" y="5202238"/>
            <a:ext cx="1655762" cy="16557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ich career for me?">
            <a:extLst>
              <a:ext uri="{FF2B5EF4-FFF2-40B4-BE49-F238E27FC236}">
                <a16:creationId xmlns:a16="http://schemas.microsoft.com/office/drawing/2014/main" id="{23CE0ED1-A9ED-4429-84C0-F0B47A372C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6080" y="5202238"/>
            <a:ext cx="2532065" cy="16557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BC Bitesize – Careers – Children and Young People's Strategic Partnership  (CYPSP)">
            <a:extLst>
              <a:ext uri="{FF2B5EF4-FFF2-40B4-BE49-F238E27FC236}">
                <a16:creationId xmlns:a16="http://schemas.microsoft.com/office/drawing/2014/main" id="{A2F1F34C-3450-4988-A909-BDD99B3B77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3502" y="5202237"/>
            <a:ext cx="2592787" cy="16557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xplore jobs | UCAS">
            <a:extLst>
              <a:ext uri="{FF2B5EF4-FFF2-40B4-BE49-F238E27FC236}">
                <a16:creationId xmlns:a16="http://schemas.microsoft.com/office/drawing/2014/main" id="{857D923A-6893-4F79-9B85-84C8F8F943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9372" y="6073505"/>
            <a:ext cx="20288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ake The 'Buzz Quiz' Careers Test. What Job Could You Do?">
            <a:extLst>
              <a:ext uri="{FF2B5EF4-FFF2-40B4-BE49-F238E27FC236}">
                <a16:creationId xmlns:a16="http://schemas.microsoft.com/office/drawing/2014/main" id="{F3CE7A99-86E4-4DFB-84D3-1C3537831B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16707" y="5202235"/>
            <a:ext cx="2364974" cy="165576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heffield Progress">
            <a:extLst>
              <a:ext uri="{FF2B5EF4-FFF2-40B4-BE49-F238E27FC236}">
                <a16:creationId xmlns:a16="http://schemas.microsoft.com/office/drawing/2014/main" id="{95B5A81E-ADD5-4E0E-BB7C-2A2F1F7A76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1645" y="5202235"/>
            <a:ext cx="303847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7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A71A-3F92-4B0C-8137-7972720F7B17}"/>
              </a:ext>
            </a:extLst>
          </p:cNvPr>
          <p:cNvSpPr>
            <a:spLocks noGrp="1"/>
          </p:cNvSpPr>
          <p:nvPr>
            <p:ph type="title"/>
          </p:nvPr>
        </p:nvSpPr>
        <p:spPr>
          <a:xfrm>
            <a:off x="838200" y="365125"/>
            <a:ext cx="7696200" cy="1325563"/>
          </a:xfrm>
          <a:solidFill>
            <a:schemeClr val="accent6">
              <a:lumMod val="20000"/>
              <a:lumOff val="80000"/>
            </a:schemeClr>
          </a:solidFill>
        </p:spPr>
        <p:txBody>
          <a:bodyPr>
            <a:normAutofit/>
          </a:bodyPr>
          <a:lstStyle/>
          <a:p>
            <a:pPr algn="ctr"/>
            <a:r>
              <a:rPr lang="en-GB" sz="6000" dirty="0" err="1"/>
              <a:t>Unifrog</a:t>
            </a:r>
            <a:endParaRPr lang="en-GB" sz="6000" dirty="0"/>
          </a:p>
        </p:txBody>
      </p:sp>
      <p:sp>
        <p:nvSpPr>
          <p:cNvPr id="3" name="Content Placeholder 2">
            <a:extLst>
              <a:ext uri="{FF2B5EF4-FFF2-40B4-BE49-F238E27FC236}">
                <a16:creationId xmlns:a16="http://schemas.microsoft.com/office/drawing/2014/main" id="{14E5C3A8-838C-429C-AB49-C397001650CE}"/>
              </a:ext>
            </a:extLst>
          </p:cNvPr>
          <p:cNvSpPr>
            <a:spLocks noGrp="1"/>
          </p:cNvSpPr>
          <p:nvPr>
            <p:ph idx="1"/>
          </p:nvPr>
        </p:nvSpPr>
        <p:spPr>
          <a:xfrm>
            <a:off x="737790" y="5364972"/>
            <a:ext cx="10515600" cy="1325563"/>
          </a:xfrm>
        </p:spPr>
        <p:txBody>
          <a:bodyPr/>
          <a:lstStyle/>
          <a:p>
            <a:pPr marL="0" indent="0">
              <a:buNone/>
            </a:pPr>
            <a:r>
              <a:rPr lang="en-GB" dirty="0"/>
              <a:t>Explore these two areas, you can then save courses into your </a:t>
            </a:r>
            <a:r>
              <a:rPr lang="en-GB" dirty="0" err="1"/>
              <a:t>Unifrog</a:t>
            </a:r>
            <a:r>
              <a:rPr lang="en-GB" dirty="0"/>
              <a:t> locker.  This is still being updated, so for a more accurate search, double check on Sheffield Progress too.</a:t>
            </a:r>
          </a:p>
        </p:txBody>
      </p:sp>
      <p:pic>
        <p:nvPicPr>
          <p:cNvPr id="4" name="Picture 2" descr="Unifrog (@unifrog) | Twitter">
            <a:extLst>
              <a:ext uri="{FF2B5EF4-FFF2-40B4-BE49-F238E27FC236}">
                <a16:creationId xmlns:a16="http://schemas.microsoft.com/office/drawing/2014/main" id="{1B6ED92A-4B6C-4FB1-A4D8-212FB79B4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100" y="249237"/>
            <a:ext cx="2085181" cy="2085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53108F7-A995-48F8-95EC-A462DCBBBE06}"/>
              </a:ext>
            </a:extLst>
          </p:cNvPr>
          <p:cNvPicPr>
            <a:picLocks noChangeAspect="1"/>
          </p:cNvPicPr>
          <p:nvPr/>
        </p:nvPicPr>
        <p:blipFill>
          <a:blip r:embed="rId4"/>
          <a:stretch>
            <a:fillRect/>
          </a:stretch>
        </p:blipFill>
        <p:spPr>
          <a:xfrm>
            <a:off x="1256506" y="1899435"/>
            <a:ext cx="7072313" cy="3059129"/>
          </a:xfrm>
          <a:prstGeom prst="rect">
            <a:avLst/>
          </a:prstGeom>
        </p:spPr>
      </p:pic>
      <p:cxnSp>
        <p:nvCxnSpPr>
          <p:cNvPr id="9" name="Straight Arrow Connector 8">
            <a:extLst>
              <a:ext uri="{FF2B5EF4-FFF2-40B4-BE49-F238E27FC236}">
                <a16:creationId xmlns:a16="http://schemas.microsoft.com/office/drawing/2014/main" id="{648D2C9A-6679-40B6-998B-D9CBF727B234}"/>
              </a:ext>
            </a:extLst>
          </p:cNvPr>
          <p:cNvCxnSpPr>
            <a:cxnSpLocks/>
          </p:cNvCxnSpPr>
          <p:nvPr/>
        </p:nvCxnSpPr>
        <p:spPr>
          <a:xfrm flipH="1" flipV="1">
            <a:off x="4792662" y="4406900"/>
            <a:ext cx="517128" cy="1016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9280DF-80DB-4AAD-A471-1450789B04CE}"/>
              </a:ext>
            </a:extLst>
          </p:cNvPr>
          <p:cNvCxnSpPr>
            <a:cxnSpLocks/>
          </p:cNvCxnSpPr>
          <p:nvPr/>
        </p:nvCxnSpPr>
        <p:spPr>
          <a:xfrm flipV="1">
            <a:off x="5309790" y="4292600"/>
            <a:ext cx="913210" cy="11303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7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A71A-3F92-4B0C-8137-7972720F7B17}"/>
              </a:ext>
            </a:extLst>
          </p:cNvPr>
          <p:cNvSpPr>
            <a:spLocks noGrp="1"/>
          </p:cNvSpPr>
          <p:nvPr>
            <p:ph type="title"/>
          </p:nvPr>
        </p:nvSpPr>
        <p:spPr>
          <a:xfrm>
            <a:off x="2120900" y="230187"/>
            <a:ext cx="7696200" cy="1325563"/>
          </a:xfrm>
          <a:solidFill>
            <a:schemeClr val="accent6">
              <a:lumMod val="20000"/>
              <a:lumOff val="80000"/>
            </a:schemeClr>
          </a:solidFill>
        </p:spPr>
        <p:txBody>
          <a:bodyPr>
            <a:normAutofit/>
          </a:bodyPr>
          <a:lstStyle/>
          <a:p>
            <a:pPr algn="ctr"/>
            <a:r>
              <a:rPr lang="en-GB" sz="6000" dirty="0"/>
              <a:t>Sheffield Progress</a:t>
            </a:r>
          </a:p>
        </p:txBody>
      </p:sp>
      <p:pic>
        <p:nvPicPr>
          <p:cNvPr id="5" name="Picture 4">
            <a:extLst>
              <a:ext uri="{FF2B5EF4-FFF2-40B4-BE49-F238E27FC236}">
                <a16:creationId xmlns:a16="http://schemas.microsoft.com/office/drawing/2014/main" id="{E23050DD-0ED5-4D64-B22E-B08FB93BF901}"/>
              </a:ext>
            </a:extLst>
          </p:cNvPr>
          <p:cNvPicPr>
            <a:picLocks noChangeAspect="1"/>
          </p:cNvPicPr>
          <p:nvPr/>
        </p:nvPicPr>
        <p:blipFill>
          <a:blip r:embed="rId3"/>
          <a:stretch>
            <a:fillRect/>
          </a:stretch>
        </p:blipFill>
        <p:spPr>
          <a:xfrm>
            <a:off x="2548243" y="1825625"/>
            <a:ext cx="7095514" cy="4745553"/>
          </a:xfrm>
          <a:prstGeom prst="rect">
            <a:avLst/>
          </a:prstGeom>
        </p:spPr>
      </p:pic>
      <p:sp>
        <p:nvSpPr>
          <p:cNvPr id="6" name="TextBox 5">
            <a:extLst>
              <a:ext uri="{FF2B5EF4-FFF2-40B4-BE49-F238E27FC236}">
                <a16:creationId xmlns:a16="http://schemas.microsoft.com/office/drawing/2014/main" id="{D2A51F68-3E44-4E03-A93C-5C04A82F43A8}"/>
              </a:ext>
            </a:extLst>
          </p:cNvPr>
          <p:cNvSpPr txBox="1"/>
          <p:nvPr/>
        </p:nvSpPr>
        <p:spPr>
          <a:xfrm>
            <a:off x="406400" y="3568700"/>
            <a:ext cx="2006600" cy="2062103"/>
          </a:xfrm>
          <a:prstGeom prst="rect">
            <a:avLst/>
          </a:prstGeom>
          <a:solidFill>
            <a:schemeClr val="bg1"/>
          </a:solidFill>
        </p:spPr>
        <p:txBody>
          <a:bodyPr wrap="square" rtlCol="0">
            <a:spAutoFit/>
          </a:bodyPr>
          <a:lstStyle/>
          <a:p>
            <a:r>
              <a:rPr lang="en-GB" sz="3200" dirty="0"/>
              <a:t>Click in the relevant box to explore…</a:t>
            </a:r>
          </a:p>
        </p:txBody>
      </p:sp>
      <p:cxnSp>
        <p:nvCxnSpPr>
          <p:cNvPr id="7" name="Straight Arrow Connector 6">
            <a:extLst>
              <a:ext uri="{FF2B5EF4-FFF2-40B4-BE49-F238E27FC236}">
                <a16:creationId xmlns:a16="http://schemas.microsoft.com/office/drawing/2014/main" id="{544AB0EC-5EA6-4C6B-8FCC-5023CB3EBE40}"/>
              </a:ext>
            </a:extLst>
          </p:cNvPr>
          <p:cNvCxnSpPr>
            <a:cxnSpLocks/>
          </p:cNvCxnSpPr>
          <p:nvPr/>
        </p:nvCxnSpPr>
        <p:spPr>
          <a:xfrm>
            <a:off x="2019300" y="4406900"/>
            <a:ext cx="3708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067AC8-092E-4A67-AA19-59086D933B05}"/>
              </a:ext>
            </a:extLst>
          </p:cNvPr>
          <p:cNvSpPr txBox="1"/>
          <p:nvPr/>
        </p:nvSpPr>
        <p:spPr>
          <a:xfrm>
            <a:off x="10007600" y="3568699"/>
            <a:ext cx="2006600" cy="2554545"/>
          </a:xfrm>
          <a:prstGeom prst="rect">
            <a:avLst/>
          </a:prstGeom>
          <a:solidFill>
            <a:schemeClr val="bg1"/>
          </a:solidFill>
        </p:spPr>
        <p:txBody>
          <a:bodyPr wrap="square" rtlCol="0">
            <a:spAutoFit/>
          </a:bodyPr>
          <a:lstStyle/>
          <a:p>
            <a:r>
              <a:rPr lang="en-GB" sz="3200" dirty="0"/>
              <a:t>Or search for a specific subject or course</a:t>
            </a:r>
          </a:p>
        </p:txBody>
      </p:sp>
      <p:cxnSp>
        <p:nvCxnSpPr>
          <p:cNvPr id="11" name="Straight Arrow Connector 10">
            <a:extLst>
              <a:ext uri="{FF2B5EF4-FFF2-40B4-BE49-F238E27FC236}">
                <a16:creationId xmlns:a16="http://schemas.microsoft.com/office/drawing/2014/main" id="{07D867E0-131C-4FBC-966D-A78CE91FE574}"/>
              </a:ext>
            </a:extLst>
          </p:cNvPr>
          <p:cNvCxnSpPr>
            <a:cxnSpLocks/>
          </p:cNvCxnSpPr>
          <p:nvPr/>
        </p:nvCxnSpPr>
        <p:spPr>
          <a:xfrm flipH="1">
            <a:off x="6096000" y="4559300"/>
            <a:ext cx="391160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76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849B-4949-4973-B4AC-D8B2F9A997A3}"/>
              </a:ext>
            </a:extLst>
          </p:cNvPr>
          <p:cNvSpPr>
            <a:spLocks noGrp="1"/>
          </p:cNvSpPr>
          <p:nvPr>
            <p:ph type="title"/>
          </p:nvPr>
        </p:nvSpPr>
        <p:spPr>
          <a:solidFill>
            <a:schemeClr val="accent6">
              <a:lumMod val="20000"/>
              <a:lumOff val="80000"/>
            </a:schemeClr>
          </a:solidFill>
        </p:spPr>
        <p:txBody>
          <a:bodyPr/>
          <a:lstStyle/>
          <a:p>
            <a:pPr algn="ctr"/>
            <a:r>
              <a:rPr lang="en-GB" b="1" dirty="0"/>
              <a:t>I don’t know what I want to do… but I know what I DON’T want to do</a:t>
            </a:r>
          </a:p>
        </p:txBody>
      </p:sp>
      <p:sp>
        <p:nvSpPr>
          <p:cNvPr id="3" name="Content Placeholder 2">
            <a:extLst>
              <a:ext uri="{FF2B5EF4-FFF2-40B4-BE49-F238E27FC236}">
                <a16:creationId xmlns:a16="http://schemas.microsoft.com/office/drawing/2014/main" id="{031DA848-FDC1-4B1C-8115-0F5FDE17D4C1}"/>
              </a:ext>
            </a:extLst>
          </p:cNvPr>
          <p:cNvSpPr>
            <a:spLocks noGrp="1"/>
          </p:cNvSpPr>
          <p:nvPr>
            <p:ph idx="1"/>
          </p:nvPr>
        </p:nvSpPr>
        <p:spPr>
          <a:xfrm>
            <a:off x="529167" y="2414587"/>
            <a:ext cx="6413500" cy="4133585"/>
          </a:xfrm>
          <a:solidFill>
            <a:schemeClr val="bg1"/>
          </a:solidFill>
        </p:spPr>
        <p:txBody>
          <a:bodyPr>
            <a:normAutofit/>
          </a:bodyPr>
          <a:lstStyle/>
          <a:p>
            <a:r>
              <a:rPr lang="en-GB" sz="4400" dirty="0"/>
              <a:t>Great – this is a starting point</a:t>
            </a:r>
          </a:p>
          <a:p>
            <a:r>
              <a:rPr lang="en-GB" sz="4400" dirty="0"/>
              <a:t>Think about the skills you are good at and the subjects you enjoy – research those pathways</a:t>
            </a:r>
          </a:p>
        </p:txBody>
      </p:sp>
      <p:pic>
        <p:nvPicPr>
          <p:cNvPr id="3074" name="Picture 2" descr="How to Choose a Career as a Teenager; 3 Proven Tools to Help You Find Your  Way">
            <a:extLst>
              <a:ext uri="{FF2B5EF4-FFF2-40B4-BE49-F238E27FC236}">
                <a16:creationId xmlns:a16="http://schemas.microsoft.com/office/drawing/2014/main" id="{C6E418C8-BC7A-4079-AF1B-878229B22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115" y="2444486"/>
            <a:ext cx="4753305" cy="410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53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08B7-12AB-43FC-987C-6310A03F3F4D}"/>
              </a:ext>
            </a:extLst>
          </p:cNvPr>
          <p:cNvSpPr>
            <a:spLocks noGrp="1"/>
          </p:cNvSpPr>
          <p:nvPr>
            <p:ph type="title"/>
          </p:nvPr>
        </p:nvSpPr>
        <p:spPr>
          <a:xfrm>
            <a:off x="3941233" y="86710"/>
            <a:ext cx="3903133" cy="1011632"/>
          </a:xfrm>
          <a:solidFill>
            <a:schemeClr val="accent6">
              <a:lumMod val="20000"/>
              <a:lumOff val="80000"/>
            </a:schemeClr>
          </a:solidFill>
        </p:spPr>
        <p:txBody>
          <a:bodyPr>
            <a:normAutofit/>
          </a:bodyPr>
          <a:lstStyle/>
          <a:p>
            <a:r>
              <a:rPr lang="en-GB" sz="6000" b="1" u="sng" dirty="0"/>
              <a:t>What now?</a:t>
            </a:r>
          </a:p>
        </p:txBody>
      </p:sp>
      <p:sp>
        <p:nvSpPr>
          <p:cNvPr id="3" name="Content Placeholder 2">
            <a:extLst>
              <a:ext uri="{FF2B5EF4-FFF2-40B4-BE49-F238E27FC236}">
                <a16:creationId xmlns:a16="http://schemas.microsoft.com/office/drawing/2014/main" id="{A75745D3-9156-4587-83ED-BE9BBA225E4F}"/>
              </a:ext>
            </a:extLst>
          </p:cNvPr>
          <p:cNvSpPr>
            <a:spLocks noGrp="1"/>
          </p:cNvSpPr>
          <p:nvPr>
            <p:ph idx="1"/>
          </p:nvPr>
        </p:nvSpPr>
        <p:spPr>
          <a:xfrm>
            <a:off x="488584" y="1156876"/>
            <a:ext cx="10515600" cy="1926696"/>
          </a:xfrm>
          <a:solidFill>
            <a:schemeClr val="accent6">
              <a:lumMod val="20000"/>
              <a:lumOff val="80000"/>
            </a:schemeClr>
          </a:solidFill>
        </p:spPr>
        <p:txBody>
          <a:bodyPr/>
          <a:lstStyle/>
          <a:p>
            <a:r>
              <a:rPr lang="en-GB" dirty="0"/>
              <a:t>Have a look at information from a variety of sources</a:t>
            </a:r>
          </a:p>
          <a:p>
            <a:r>
              <a:rPr lang="en-GB" dirty="0"/>
              <a:t>Check out the careers section on the school website – this is being updated</a:t>
            </a:r>
          </a:p>
          <a:p>
            <a:r>
              <a:rPr lang="en-GB" dirty="0"/>
              <a:t>Look at the websites with your parents</a:t>
            </a:r>
          </a:p>
          <a:p>
            <a:endParaRPr lang="en-GB" dirty="0"/>
          </a:p>
        </p:txBody>
      </p:sp>
      <p:pic>
        <p:nvPicPr>
          <p:cNvPr id="4098" name="Picture 2" descr="Marian Wright Edelman Quote: “You can't be what you can't see.” (7  wallpapers) - Quotefancy">
            <a:extLst>
              <a:ext uri="{FF2B5EF4-FFF2-40B4-BE49-F238E27FC236}">
                <a16:creationId xmlns:a16="http://schemas.microsoft.com/office/drawing/2014/main" id="{D97A4175-13AA-4828-90B5-6443D4959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349" y="3179379"/>
            <a:ext cx="5172900" cy="29097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FBADC1-4AFA-4EE8-9E75-4A45A3DDC055}"/>
              </a:ext>
            </a:extLst>
          </p:cNvPr>
          <p:cNvSpPr txBox="1"/>
          <p:nvPr/>
        </p:nvSpPr>
        <p:spPr>
          <a:xfrm>
            <a:off x="73572" y="6195849"/>
            <a:ext cx="5475889"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a:t>Mrs</a:t>
            </a:r>
            <a:r>
              <a:rPr lang="en-US" sz="3200" b="1" dirty="0"/>
              <a:t> Johnson - </a:t>
            </a:r>
            <a:r>
              <a:rPr lang="en-US" sz="3200" b="1" dirty="0">
                <a:cs typeface="Calibri"/>
              </a:rPr>
              <a:t>Careers Leader</a:t>
            </a:r>
          </a:p>
        </p:txBody>
      </p:sp>
      <p:sp>
        <p:nvSpPr>
          <p:cNvPr id="6" name="TextBox 5">
            <a:extLst>
              <a:ext uri="{FF2B5EF4-FFF2-40B4-BE49-F238E27FC236}">
                <a16:creationId xmlns:a16="http://schemas.microsoft.com/office/drawing/2014/main" id="{FCEEAB1A-4244-4C51-BBEC-6AEC2A82E5CA}"/>
              </a:ext>
            </a:extLst>
          </p:cNvPr>
          <p:cNvSpPr txBox="1"/>
          <p:nvPr/>
        </p:nvSpPr>
        <p:spPr>
          <a:xfrm>
            <a:off x="6550572" y="6195849"/>
            <a:ext cx="5475889"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Ruth Mellors - </a:t>
            </a:r>
            <a:r>
              <a:rPr lang="en-US" sz="3200" b="1" dirty="0">
                <a:cs typeface="Calibri"/>
              </a:rPr>
              <a:t>Careers Adviser</a:t>
            </a:r>
          </a:p>
        </p:txBody>
      </p:sp>
    </p:spTree>
    <p:extLst>
      <p:ext uri="{BB962C8B-B14F-4D97-AF65-F5344CB8AC3E}">
        <p14:creationId xmlns:p14="http://schemas.microsoft.com/office/powerpoint/2010/main" val="4124626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682E7EA655B44592AC841A469BFC7D" ma:contentTypeVersion="6" ma:contentTypeDescription="Create a new document." ma:contentTypeScope="" ma:versionID="c1001873c09f1fde0713f587723b799d">
  <xsd:schema xmlns:xsd="http://www.w3.org/2001/XMLSchema" xmlns:xs="http://www.w3.org/2001/XMLSchema" xmlns:p="http://schemas.microsoft.com/office/2006/metadata/properties" xmlns:ns2="e428a47e-070e-43e0-870c-c0bca9a699f2" xmlns:ns3="863f011a-e7d9-44f6-b551-35e924f6f069" targetNamespace="http://schemas.microsoft.com/office/2006/metadata/properties" ma:root="true" ma:fieldsID="04fb70bd72dd839ffbea9a2b8183664d" ns2:_="" ns3:_="">
    <xsd:import namespace="e428a47e-070e-43e0-870c-c0bca9a699f2"/>
    <xsd:import namespace="863f011a-e7d9-44f6-b551-35e924f6f0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8a47e-070e-43e0-870c-c0bca9a699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3f011a-e7d9-44f6-b551-35e924f6f06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249F6A-0801-457D-9130-2723314110E5}">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e428a47e-070e-43e0-870c-c0bca9a699f2"/>
    <ds:schemaRef ds:uri="http://schemas.microsoft.com/office/infopath/2007/PartnerControls"/>
    <ds:schemaRef ds:uri="863f011a-e7d9-44f6-b551-35e924f6f069"/>
    <ds:schemaRef ds:uri="http://purl.org/dc/terms/"/>
  </ds:schemaRefs>
</ds:datastoreItem>
</file>

<file path=customXml/itemProps2.xml><?xml version="1.0" encoding="utf-8"?>
<ds:datastoreItem xmlns:ds="http://schemas.openxmlformats.org/officeDocument/2006/customXml" ds:itemID="{77C2A88C-10E0-40EC-A9E8-ABBD163F1516}">
  <ds:schemaRefs>
    <ds:schemaRef ds:uri="http://schemas.microsoft.com/sharepoint/v3/contenttype/forms"/>
  </ds:schemaRefs>
</ds:datastoreItem>
</file>

<file path=customXml/itemProps3.xml><?xml version="1.0" encoding="utf-8"?>
<ds:datastoreItem xmlns:ds="http://schemas.openxmlformats.org/officeDocument/2006/customXml" ds:itemID="{67CED69C-0BA2-439E-9213-4222CCFB3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28a47e-070e-43e0-870c-c0bca9a699f2"/>
    <ds:schemaRef ds:uri="863f011a-e7d9-44f6-b551-35e924f6f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2900</TotalTime>
  <Words>729</Words>
  <Application>Microsoft Office PowerPoint</Application>
  <PresentationFormat>Widescreen</PresentationFormat>
  <Paragraphs>64</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What do I want to do after Y11?</vt:lpstr>
      <vt:lpstr>But I’m only in Y10 – why so early?</vt:lpstr>
      <vt:lpstr>How can I find out about careers?</vt:lpstr>
      <vt:lpstr>What websites are available to help me?</vt:lpstr>
      <vt:lpstr>Unifrog</vt:lpstr>
      <vt:lpstr>Sheffield Progress</vt:lpstr>
      <vt:lpstr>I don’t know what I want to do… but I know what I DON’T want to do</vt:lpstr>
      <vt:lpstr>What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I want to do after Y11?</dc:title>
  <dc:creator>Johnson, A (High Storrs Staff)</dc:creator>
  <cp:lastModifiedBy>Lee, P (High Storrs - Staff)</cp:lastModifiedBy>
  <cp:revision>19</cp:revision>
  <dcterms:created xsi:type="dcterms:W3CDTF">2021-03-15T10:15:27Z</dcterms:created>
  <dcterms:modified xsi:type="dcterms:W3CDTF">2024-01-19T10:46:45Z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0x010100D7682E7EA655B44592AC841A469BFC7D</vt:lpwstr>
  </property>
</Properties>
</file>